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Roboto Black"/>
      <p:bold r:id="rId35"/>
      <p:boldItalic r:id="rId36"/>
    </p:embeddedFont>
    <p:embeddedFont>
      <p:font typeface="Roboto"/>
      <p:regular r:id="rId37"/>
      <p:bold r:id="rId38"/>
      <p:italic r:id="rId39"/>
      <p:boldItalic r:id="rId40"/>
    </p:embeddedFont>
    <p:embeddedFont>
      <p:font typeface="Source Code Pro"/>
      <p:regular r:id="rId41"/>
      <p:bold r:id="rId42"/>
      <p:italic r:id="rId43"/>
      <p:boldItalic r:id="rId44"/>
    </p:embeddedFont>
    <p:embeddedFont>
      <p:font typeface="Source Code Pro Black"/>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6.xml"/><Relationship Id="rId42" Type="http://schemas.openxmlformats.org/officeDocument/2006/relationships/font" Target="fonts/SourceCodePro-bold.fntdata"/><Relationship Id="rId41" Type="http://schemas.openxmlformats.org/officeDocument/2006/relationships/font" Target="fonts/SourceCodePro-regular.fntdata"/><Relationship Id="rId22" Type="http://schemas.openxmlformats.org/officeDocument/2006/relationships/slide" Target="slides/slide18.xml"/><Relationship Id="rId44" Type="http://schemas.openxmlformats.org/officeDocument/2006/relationships/font" Target="fonts/SourceCodePro-boldItalic.fntdata"/><Relationship Id="rId21" Type="http://schemas.openxmlformats.org/officeDocument/2006/relationships/slide" Target="slides/slide17.xml"/><Relationship Id="rId43" Type="http://schemas.openxmlformats.org/officeDocument/2006/relationships/font" Target="fonts/SourceCodePro-italic.fntdata"/><Relationship Id="rId24" Type="http://schemas.openxmlformats.org/officeDocument/2006/relationships/slide" Target="slides/slide20.xml"/><Relationship Id="rId46" Type="http://schemas.openxmlformats.org/officeDocument/2006/relationships/font" Target="fonts/SourceCodeProBlack-boldItalic.fntdata"/><Relationship Id="rId23" Type="http://schemas.openxmlformats.org/officeDocument/2006/relationships/slide" Target="slides/slide19.xml"/><Relationship Id="rId45" Type="http://schemas.openxmlformats.org/officeDocument/2006/relationships/font" Target="fonts/SourceCodeProBlack-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Black-bold.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regular.fntdata"/><Relationship Id="rId14" Type="http://schemas.openxmlformats.org/officeDocument/2006/relationships/slide" Target="slides/slide10.xml"/><Relationship Id="rId36" Type="http://schemas.openxmlformats.org/officeDocument/2006/relationships/font" Target="fonts/RobotoBlack-boldItalic.fntdata"/><Relationship Id="rId17" Type="http://schemas.openxmlformats.org/officeDocument/2006/relationships/slide" Target="slides/slide13.xml"/><Relationship Id="rId39" Type="http://schemas.openxmlformats.org/officeDocument/2006/relationships/font" Target="fonts/Roboto-italic.fntdata"/><Relationship Id="rId16" Type="http://schemas.openxmlformats.org/officeDocument/2006/relationships/slide" Target="slides/slide12.xml"/><Relationship Id="rId38" Type="http://schemas.openxmlformats.org/officeDocument/2006/relationships/font" Target="fonts/Robo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05e27b0d8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05e27b0d8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cd335fbe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cd335fbe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8ff7360d1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8ff7360d1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8ff7360d1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8ff7360d1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ff7360d1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ff7360d1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8ff7360d1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8ff7360d1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8cd335fbe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8cd335fbe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8cd335fbe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8cd335fbe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8ff7360d1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8ff7360d1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8ff7360d1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8ff7360d1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8ff7360d1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8ff7360d1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8cd335fb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8cd335fb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8ff7360d1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8ff7360d1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8ff7360d1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8ff7360d1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8ff7360d1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8ff7360d1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ff7360d1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8ff7360d1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8ff7360d1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8ff7360d1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8ff7360d1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8ff7360d1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8ff7360d1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8ff7360d1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8ff7360d1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8ff7360d1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8ff7360d1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8ff7360d1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8ff7360d1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8ff7360d1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ff7360d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ff7360d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8ff7360d1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8ff7360d1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8cd335fbe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8cd335fbe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cd335fbe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8cd335fbe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ff7360d1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ff7360d1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8ff7360d1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8ff7360d1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8ff7360d1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8ff7360d1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8cd335fbe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8cd335fbe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02375" y="867300"/>
            <a:ext cx="3838500" cy="261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2"/>
              </a:buClr>
              <a:buSzPts val="6000"/>
              <a:buNone/>
              <a:defRPr sz="6000"/>
            </a:lvl1pPr>
            <a:lvl2pPr lvl="1" algn="ctr">
              <a:spcBef>
                <a:spcPts val="0"/>
              </a:spcBef>
              <a:spcAft>
                <a:spcPts val="0"/>
              </a:spcAft>
              <a:buClr>
                <a:schemeClr val="lt2"/>
              </a:buClr>
              <a:buSzPts val="6000"/>
              <a:buNone/>
              <a:defRPr sz="6000">
                <a:solidFill>
                  <a:schemeClr val="lt2"/>
                </a:solidFill>
              </a:defRPr>
            </a:lvl2pPr>
            <a:lvl3pPr lvl="2" algn="ctr">
              <a:spcBef>
                <a:spcPts val="0"/>
              </a:spcBef>
              <a:spcAft>
                <a:spcPts val="0"/>
              </a:spcAft>
              <a:buClr>
                <a:schemeClr val="lt2"/>
              </a:buClr>
              <a:buSzPts val="6000"/>
              <a:buNone/>
              <a:defRPr sz="6000">
                <a:solidFill>
                  <a:schemeClr val="lt2"/>
                </a:solidFill>
              </a:defRPr>
            </a:lvl3pPr>
            <a:lvl4pPr lvl="3" algn="ctr">
              <a:spcBef>
                <a:spcPts val="0"/>
              </a:spcBef>
              <a:spcAft>
                <a:spcPts val="0"/>
              </a:spcAft>
              <a:buClr>
                <a:schemeClr val="lt2"/>
              </a:buClr>
              <a:buSzPts val="6000"/>
              <a:buNone/>
              <a:defRPr sz="6000">
                <a:solidFill>
                  <a:schemeClr val="lt2"/>
                </a:solidFill>
              </a:defRPr>
            </a:lvl4pPr>
            <a:lvl5pPr lvl="4" algn="ctr">
              <a:spcBef>
                <a:spcPts val="0"/>
              </a:spcBef>
              <a:spcAft>
                <a:spcPts val="0"/>
              </a:spcAft>
              <a:buClr>
                <a:schemeClr val="lt2"/>
              </a:buClr>
              <a:buSzPts val="6000"/>
              <a:buNone/>
              <a:defRPr sz="6000">
                <a:solidFill>
                  <a:schemeClr val="lt2"/>
                </a:solidFill>
              </a:defRPr>
            </a:lvl5pPr>
            <a:lvl6pPr lvl="5" algn="ctr">
              <a:spcBef>
                <a:spcPts val="0"/>
              </a:spcBef>
              <a:spcAft>
                <a:spcPts val="0"/>
              </a:spcAft>
              <a:buClr>
                <a:schemeClr val="lt2"/>
              </a:buClr>
              <a:buSzPts val="6000"/>
              <a:buNone/>
              <a:defRPr sz="6000">
                <a:solidFill>
                  <a:schemeClr val="lt2"/>
                </a:solidFill>
              </a:defRPr>
            </a:lvl6pPr>
            <a:lvl7pPr lvl="6" algn="ctr">
              <a:spcBef>
                <a:spcPts val="0"/>
              </a:spcBef>
              <a:spcAft>
                <a:spcPts val="0"/>
              </a:spcAft>
              <a:buClr>
                <a:schemeClr val="lt2"/>
              </a:buClr>
              <a:buSzPts val="6000"/>
              <a:buNone/>
              <a:defRPr sz="6000">
                <a:solidFill>
                  <a:schemeClr val="lt2"/>
                </a:solidFill>
              </a:defRPr>
            </a:lvl7pPr>
            <a:lvl8pPr lvl="7" algn="ctr">
              <a:spcBef>
                <a:spcPts val="0"/>
              </a:spcBef>
              <a:spcAft>
                <a:spcPts val="0"/>
              </a:spcAft>
              <a:buClr>
                <a:schemeClr val="lt2"/>
              </a:buClr>
              <a:buSzPts val="6000"/>
              <a:buNone/>
              <a:defRPr sz="6000">
                <a:solidFill>
                  <a:schemeClr val="lt2"/>
                </a:solidFill>
              </a:defRPr>
            </a:lvl8pPr>
            <a:lvl9pPr lvl="8" algn="ctr">
              <a:spcBef>
                <a:spcPts val="0"/>
              </a:spcBef>
              <a:spcAft>
                <a:spcPts val="0"/>
              </a:spcAft>
              <a:buClr>
                <a:schemeClr val="lt2"/>
              </a:buClr>
              <a:buSzPts val="6000"/>
              <a:buNone/>
              <a:defRPr sz="6000">
                <a:solidFill>
                  <a:schemeClr val="lt2"/>
                </a:solidFill>
              </a:defRPr>
            </a:lvl9pPr>
          </a:lstStyle>
          <a:p/>
        </p:txBody>
      </p:sp>
      <p:sp>
        <p:nvSpPr>
          <p:cNvPr id="10" name="Google Shape;10;p2"/>
          <p:cNvSpPr txBox="1"/>
          <p:nvPr>
            <p:ph idx="1" type="subTitle"/>
          </p:nvPr>
        </p:nvSpPr>
        <p:spPr>
          <a:xfrm>
            <a:off x="902375" y="3707647"/>
            <a:ext cx="2805300" cy="540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2"/>
              </a:buClr>
              <a:buSzPts val="1600"/>
              <a:buFont typeface="Roboto"/>
              <a:buNone/>
              <a:defRPr>
                <a:solidFill>
                  <a:schemeClr val="dk1"/>
                </a:solidFill>
                <a:latin typeface="Roboto"/>
                <a:ea typeface="Roboto"/>
                <a:cs typeface="Roboto"/>
                <a:sym typeface="Roboto"/>
              </a:defRPr>
            </a:lvl1pPr>
            <a:lvl2pPr lvl="1"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2pPr>
            <a:lvl3pPr lvl="2"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3pPr>
            <a:lvl4pPr lvl="3"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4pPr>
            <a:lvl5pPr lvl="4"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5pPr>
            <a:lvl6pPr lvl="5"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6pPr>
            <a:lvl7pPr lvl="6"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7pPr>
            <a:lvl8pPr lvl="7"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8pPr>
            <a:lvl9pPr lvl="8" algn="ctr">
              <a:lnSpc>
                <a:spcPct val="100000"/>
              </a:lnSpc>
              <a:spcBef>
                <a:spcPts val="0"/>
              </a:spcBef>
              <a:spcAft>
                <a:spcPts val="0"/>
              </a:spcAft>
              <a:buClr>
                <a:schemeClr val="lt2"/>
              </a:buClr>
              <a:buSzPts val="1600"/>
              <a:buFont typeface="Roboto"/>
              <a:buNone/>
              <a:defRPr>
                <a:solidFill>
                  <a:schemeClr val="lt2"/>
                </a:solidFill>
                <a:latin typeface="Roboto"/>
                <a:ea typeface="Roboto"/>
                <a:cs typeface="Roboto"/>
                <a:sym typeface="Robot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713225" y="788250"/>
            <a:ext cx="7717500" cy="99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6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4" name="Google Shape;44;p11"/>
          <p:cNvSpPr txBox="1"/>
          <p:nvPr>
            <p:ph idx="1" type="subTitle"/>
          </p:nvPr>
        </p:nvSpPr>
        <p:spPr>
          <a:xfrm>
            <a:off x="2039538" y="1886137"/>
            <a:ext cx="5074200" cy="38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46" name="Shape 46"/>
        <p:cNvGrpSpPr/>
        <p:nvPr/>
      </p:nvGrpSpPr>
      <p:grpSpPr>
        <a:xfrm>
          <a:off x="0" y="0"/>
          <a:ext cx="0" cy="0"/>
          <a:chOff x="0" y="0"/>
          <a:chExt cx="0" cy="0"/>
        </a:xfrm>
      </p:grpSpPr>
      <p:sp>
        <p:nvSpPr>
          <p:cNvPr id="47" name="Google Shape;47;p13"/>
          <p:cNvSpPr txBox="1"/>
          <p:nvPr>
            <p:ph type="title"/>
          </p:nvPr>
        </p:nvSpPr>
        <p:spPr>
          <a:xfrm>
            <a:off x="3366150" y="539500"/>
            <a:ext cx="24117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8" name="Google Shape;48;p13"/>
          <p:cNvSpPr txBox="1"/>
          <p:nvPr>
            <p:ph hasCustomPrompt="1" idx="2" type="title"/>
          </p:nvPr>
        </p:nvSpPr>
        <p:spPr>
          <a:xfrm>
            <a:off x="744713" y="1934363"/>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9" name="Google Shape;49;p13"/>
          <p:cNvSpPr txBox="1"/>
          <p:nvPr>
            <p:ph idx="1" type="subTitle"/>
          </p:nvPr>
        </p:nvSpPr>
        <p:spPr>
          <a:xfrm>
            <a:off x="1381733" y="219325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0" name="Google Shape;50;p13"/>
          <p:cNvSpPr txBox="1"/>
          <p:nvPr>
            <p:ph idx="3" type="subTitle"/>
          </p:nvPr>
        </p:nvSpPr>
        <p:spPr>
          <a:xfrm>
            <a:off x="1381767" y="15126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1" name="Google Shape;51;p13"/>
          <p:cNvSpPr txBox="1"/>
          <p:nvPr>
            <p:ph hasCustomPrompt="1" idx="4" type="title"/>
          </p:nvPr>
        </p:nvSpPr>
        <p:spPr>
          <a:xfrm>
            <a:off x="5063217" y="1934363"/>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2" name="Google Shape;52;p13"/>
          <p:cNvSpPr txBox="1"/>
          <p:nvPr>
            <p:ph idx="5" type="subTitle"/>
          </p:nvPr>
        </p:nvSpPr>
        <p:spPr>
          <a:xfrm>
            <a:off x="5700230" y="219325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3" name="Google Shape;53;p13"/>
          <p:cNvSpPr txBox="1"/>
          <p:nvPr>
            <p:ph idx="6" type="subTitle"/>
          </p:nvPr>
        </p:nvSpPr>
        <p:spPr>
          <a:xfrm>
            <a:off x="5700253" y="15126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4" name="Google Shape;54;p13"/>
          <p:cNvSpPr txBox="1"/>
          <p:nvPr>
            <p:ph hasCustomPrompt="1" idx="7" type="title"/>
          </p:nvPr>
        </p:nvSpPr>
        <p:spPr>
          <a:xfrm>
            <a:off x="744733" y="3704000"/>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5" name="Google Shape;55;p13"/>
          <p:cNvSpPr txBox="1"/>
          <p:nvPr>
            <p:ph idx="8" type="subTitle"/>
          </p:nvPr>
        </p:nvSpPr>
        <p:spPr>
          <a:xfrm>
            <a:off x="1381740" y="3968075"/>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6" name="Google Shape;56;p13"/>
          <p:cNvSpPr txBox="1"/>
          <p:nvPr>
            <p:ph idx="9" type="subTitle"/>
          </p:nvPr>
        </p:nvSpPr>
        <p:spPr>
          <a:xfrm>
            <a:off x="1381751" y="32873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7" name="Google Shape;57;p13"/>
          <p:cNvSpPr txBox="1"/>
          <p:nvPr>
            <p:ph hasCustomPrompt="1" idx="13" type="title"/>
          </p:nvPr>
        </p:nvSpPr>
        <p:spPr>
          <a:xfrm>
            <a:off x="5063237" y="3714388"/>
            <a:ext cx="5805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3"/>
                </a:solidFill>
                <a:latin typeface="Source Code Pro"/>
                <a:ea typeface="Source Code Pro"/>
                <a:cs typeface="Source Code Pro"/>
                <a:sym typeface="Source Code Pr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8" name="Google Shape;58;p13"/>
          <p:cNvSpPr txBox="1"/>
          <p:nvPr>
            <p:ph idx="14" type="subTitle"/>
          </p:nvPr>
        </p:nvSpPr>
        <p:spPr>
          <a:xfrm>
            <a:off x="5700237" y="3968075"/>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9" name="Google Shape;59;p13"/>
          <p:cNvSpPr txBox="1"/>
          <p:nvPr>
            <p:ph idx="15" type="subTitle"/>
          </p:nvPr>
        </p:nvSpPr>
        <p:spPr>
          <a:xfrm>
            <a:off x="5700237" y="3287300"/>
            <a:ext cx="1577700" cy="64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60" name="Shape 60"/>
        <p:cNvGrpSpPr/>
        <p:nvPr/>
      </p:nvGrpSpPr>
      <p:grpSpPr>
        <a:xfrm>
          <a:off x="0" y="0"/>
          <a:ext cx="0" cy="0"/>
          <a:chOff x="0" y="0"/>
          <a:chExt cx="0" cy="0"/>
        </a:xfrm>
      </p:grpSpPr>
      <p:sp>
        <p:nvSpPr>
          <p:cNvPr id="61" name="Google Shape;61;p1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2" name="Google Shape;62;p14"/>
          <p:cNvSpPr txBox="1"/>
          <p:nvPr>
            <p:ph idx="1" type="subTitle"/>
          </p:nvPr>
        </p:nvSpPr>
        <p:spPr>
          <a:xfrm>
            <a:off x="1388900" y="196362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3" name="Google Shape;63;p14"/>
          <p:cNvSpPr txBox="1"/>
          <p:nvPr>
            <p:ph idx="2" type="subTitle"/>
          </p:nvPr>
        </p:nvSpPr>
        <p:spPr>
          <a:xfrm>
            <a:off x="1388900" y="159282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4" name="Google Shape;64;p14"/>
          <p:cNvSpPr txBox="1"/>
          <p:nvPr>
            <p:ph idx="3" type="subTitle"/>
          </p:nvPr>
        </p:nvSpPr>
        <p:spPr>
          <a:xfrm>
            <a:off x="4192925" y="196362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5" name="Google Shape;65;p14"/>
          <p:cNvSpPr txBox="1"/>
          <p:nvPr>
            <p:ph idx="4" type="subTitle"/>
          </p:nvPr>
        </p:nvSpPr>
        <p:spPr>
          <a:xfrm>
            <a:off x="4192925" y="159282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6" name="Google Shape;66;p14"/>
          <p:cNvSpPr txBox="1"/>
          <p:nvPr>
            <p:ph idx="5" type="subTitle"/>
          </p:nvPr>
        </p:nvSpPr>
        <p:spPr>
          <a:xfrm>
            <a:off x="6925475" y="196362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7" name="Google Shape;67;p14"/>
          <p:cNvSpPr txBox="1"/>
          <p:nvPr>
            <p:ph idx="6" type="subTitle"/>
          </p:nvPr>
        </p:nvSpPr>
        <p:spPr>
          <a:xfrm>
            <a:off x="6925475" y="159282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8" name="Google Shape;68;p14"/>
          <p:cNvSpPr txBox="1"/>
          <p:nvPr>
            <p:ph idx="7" type="subTitle"/>
          </p:nvPr>
        </p:nvSpPr>
        <p:spPr>
          <a:xfrm>
            <a:off x="1388900" y="3767275"/>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9" name="Google Shape;69;p14"/>
          <p:cNvSpPr txBox="1"/>
          <p:nvPr>
            <p:ph idx="8" type="subTitle"/>
          </p:nvPr>
        </p:nvSpPr>
        <p:spPr>
          <a:xfrm>
            <a:off x="1388900" y="3389276"/>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0" name="Google Shape;70;p14"/>
          <p:cNvSpPr txBox="1"/>
          <p:nvPr>
            <p:ph idx="9" type="subTitle"/>
          </p:nvPr>
        </p:nvSpPr>
        <p:spPr>
          <a:xfrm>
            <a:off x="4192925" y="3767275"/>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1" name="Google Shape;71;p14"/>
          <p:cNvSpPr txBox="1"/>
          <p:nvPr>
            <p:ph idx="13" type="subTitle"/>
          </p:nvPr>
        </p:nvSpPr>
        <p:spPr>
          <a:xfrm>
            <a:off x="4192925" y="3389276"/>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2" name="Google Shape;72;p14"/>
          <p:cNvSpPr txBox="1"/>
          <p:nvPr>
            <p:ph idx="14" type="subTitle"/>
          </p:nvPr>
        </p:nvSpPr>
        <p:spPr>
          <a:xfrm>
            <a:off x="6925475" y="3767274"/>
            <a:ext cx="15054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3" name="Google Shape;73;p14"/>
          <p:cNvSpPr txBox="1"/>
          <p:nvPr>
            <p:ph idx="15" type="subTitle"/>
          </p:nvPr>
        </p:nvSpPr>
        <p:spPr>
          <a:xfrm>
            <a:off x="6925475" y="3389275"/>
            <a:ext cx="1505400" cy="32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dk1"/>
                </a:solidFill>
                <a:latin typeface="Roboto Black"/>
                <a:ea typeface="Roboto Black"/>
                <a:cs typeface="Roboto Black"/>
                <a:sym typeface="Robot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4"/>
          <p:cNvSpPr/>
          <p:nvPr/>
        </p:nvSpPr>
        <p:spPr>
          <a:xfrm>
            <a:off x="-25" y="4926300"/>
            <a:ext cx="9144000" cy="21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75" name="Shape 75"/>
        <p:cNvGrpSpPr/>
        <p:nvPr/>
      </p:nvGrpSpPr>
      <p:grpSpPr>
        <a:xfrm>
          <a:off x="0" y="0"/>
          <a:ext cx="0" cy="0"/>
          <a:chOff x="0" y="0"/>
          <a:chExt cx="0" cy="0"/>
        </a:xfrm>
      </p:grpSpPr>
      <p:sp>
        <p:nvSpPr>
          <p:cNvPr id="76" name="Google Shape;76;p1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7" name="Google Shape;77;p15"/>
          <p:cNvSpPr txBox="1"/>
          <p:nvPr>
            <p:ph idx="1" type="subTitle"/>
          </p:nvPr>
        </p:nvSpPr>
        <p:spPr>
          <a:xfrm>
            <a:off x="1684013" y="20991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8" name="Google Shape;78;p15"/>
          <p:cNvSpPr txBox="1"/>
          <p:nvPr>
            <p:ph idx="2" type="subTitle"/>
          </p:nvPr>
        </p:nvSpPr>
        <p:spPr>
          <a:xfrm>
            <a:off x="1578713" y="1458600"/>
            <a:ext cx="1953300" cy="50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solidFill>
                  <a:schemeClr val="dk1"/>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9" name="Google Shape;79;p15"/>
          <p:cNvSpPr txBox="1"/>
          <p:nvPr>
            <p:ph idx="3" type="subTitle"/>
          </p:nvPr>
        </p:nvSpPr>
        <p:spPr>
          <a:xfrm>
            <a:off x="4108938" y="20991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0" name="Google Shape;80;p15"/>
          <p:cNvSpPr txBox="1"/>
          <p:nvPr>
            <p:ph idx="4" type="subTitle"/>
          </p:nvPr>
        </p:nvSpPr>
        <p:spPr>
          <a:xfrm>
            <a:off x="4003638" y="1458650"/>
            <a:ext cx="1953300" cy="50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solidFill>
                  <a:schemeClr val="dk1"/>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1" name="Google Shape;81;p15"/>
          <p:cNvSpPr txBox="1"/>
          <p:nvPr>
            <p:ph idx="5" type="subTitle"/>
          </p:nvPr>
        </p:nvSpPr>
        <p:spPr>
          <a:xfrm>
            <a:off x="6533863" y="20991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2" name="Google Shape;82;p15"/>
          <p:cNvSpPr txBox="1"/>
          <p:nvPr>
            <p:ph idx="6" type="subTitle"/>
          </p:nvPr>
        </p:nvSpPr>
        <p:spPr>
          <a:xfrm>
            <a:off x="6428563" y="1458650"/>
            <a:ext cx="1953300" cy="50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solidFill>
                  <a:schemeClr val="dk1"/>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3" name="Shape 83"/>
        <p:cNvGrpSpPr/>
        <p:nvPr/>
      </p:nvGrpSpPr>
      <p:grpSpPr>
        <a:xfrm>
          <a:off x="0" y="0"/>
          <a:ext cx="0" cy="0"/>
          <a:chOff x="0" y="0"/>
          <a:chExt cx="0" cy="0"/>
        </a:xfrm>
      </p:grpSpPr>
      <p:sp>
        <p:nvSpPr>
          <p:cNvPr id="84" name="Google Shape;84;p16"/>
          <p:cNvSpPr/>
          <p:nvPr/>
        </p:nvSpPr>
        <p:spPr>
          <a:xfrm>
            <a:off x="5991175" y="2663528"/>
            <a:ext cx="2439600" cy="1942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3316979" y="537175"/>
            <a:ext cx="2439600" cy="19428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5991175" y="537175"/>
            <a:ext cx="2439600" cy="1942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3316979" y="2663528"/>
            <a:ext cx="2439600" cy="1942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ph type="title"/>
          </p:nvPr>
        </p:nvSpPr>
        <p:spPr>
          <a:xfrm>
            <a:off x="713225" y="1939438"/>
            <a:ext cx="2624400" cy="127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9" name="Google Shape;89;p16"/>
          <p:cNvSpPr txBox="1"/>
          <p:nvPr>
            <p:ph idx="1" type="subTitle"/>
          </p:nvPr>
        </p:nvSpPr>
        <p:spPr>
          <a:xfrm>
            <a:off x="6100806" y="1724271"/>
            <a:ext cx="22203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0" name="Google Shape;90;p16"/>
          <p:cNvSpPr txBox="1"/>
          <p:nvPr>
            <p:ph idx="2" type="subTitle"/>
          </p:nvPr>
        </p:nvSpPr>
        <p:spPr>
          <a:xfrm>
            <a:off x="6032057" y="783100"/>
            <a:ext cx="23577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1" name="Google Shape;91;p16"/>
          <p:cNvSpPr txBox="1"/>
          <p:nvPr>
            <p:ph idx="3" type="subTitle"/>
          </p:nvPr>
        </p:nvSpPr>
        <p:spPr>
          <a:xfrm>
            <a:off x="3426610" y="3840861"/>
            <a:ext cx="22206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2" name="Google Shape;92;p16"/>
          <p:cNvSpPr txBox="1"/>
          <p:nvPr>
            <p:ph idx="4" type="subTitle"/>
          </p:nvPr>
        </p:nvSpPr>
        <p:spPr>
          <a:xfrm>
            <a:off x="3357849" y="2893140"/>
            <a:ext cx="23580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3" name="Google Shape;93;p16"/>
          <p:cNvSpPr txBox="1"/>
          <p:nvPr>
            <p:ph idx="5" type="subTitle"/>
          </p:nvPr>
        </p:nvSpPr>
        <p:spPr>
          <a:xfrm>
            <a:off x="6100816" y="3840861"/>
            <a:ext cx="22203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4" name="Google Shape;94;p16"/>
          <p:cNvSpPr txBox="1"/>
          <p:nvPr>
            <p:ph idx="6" type="subTitle"/>
          </p:nvPr>
        </p:nvSpPr>
        <p:spPr>
          <a:xfrm>
            <a:off x="6032057" y="2893140"/>
            <a:ext cx="23577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5" name="Google Shape;95;p16"/>
          <p:cNvSpPr txBox="1"/>
          <p:nvPr>
            <p:ph idx="7" type="subTitle"/>
          </p:nvPr>
        </p:nvSpPr>
        <p:spPr>
          <a:xfrm>
            <a:off x="3426599" y="1724271"/>
            <a:ext cx="22206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6"/>
          <p:cNvSpPr txBox="1"/>
          <p:nvPr>
            <p:ph idx="8" type="subTitle"/>
          </p:nvPr>
        </p:nvSpPr>
        <p:spPr>
          <a:xfrm>
            <a:off x="3357849" y="783100"/>
            <a:ext cx="2358000" cy="41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latin typeface="Source Code Pro Black"/>
                <a:ea typeface="Source Code Pro Black"/>
                <a:cs typeface="Source Code Pro Black"/>
                <a:sym typeface="Source Code Pr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left">
  <p:cSld name="CUSTOM">
    <p:spTree>
      <p:nvGrpSpPr>
        <p:cNvPr id="97" name="Shape 97"/>
        <p:cNvGrpSpPr/>
        <p:nvPr/>
      </p:nvGrpSpPr>
      <p:grpSpPr>
        <a:xfrm>
          <a:off x="0" y="0"/>
          <a:ext cx="0" cy="0"/>
          <a:chOff x="0" y="0"/>
          <a:chExt cx="0" cy="0"/>
        </a:xfrm>
      </p:grpSpPr>
      <p:sp>
        <p:nvSpPr>
          <p:cNvPr id="98" name="Google Shape;98;p17"/>
          <p:cNvSpPr txBox="1"/>
          <p:nvPr>
            <p:ph idx="1" type="subTitle"/>
          </p:nvPr>
        </p:nvSpPr>
        <p:spPr>
          <a:xfrm>
            <a:off x="713225" y="2103783"/>
            <a:ext cx="3723000" cy="1225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99" name="Google Shape;99;p17"/>
          <p:cNvSpPr txBox="1"/>
          <p:nvPr>
            <p:ph type="title"/>
          </p:nvPr>
        </p:nvSpPr>
        <p:spPr>
          <a:xfrm>
            <a:off x="713225" y="565375"/>
            <a:ext cx="3790800" cy="1344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0" name="Google Shape;100;p17"/>
          <p:cNvSpPr/>
          <p:nvPr/>
        </p:nvSpPr>
        <p:spPr>
          <a:xfrm>
            <a:off x="-25" y="4934100"/>
            <a:ext cx="9144000" cy="209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right">
  <p:cSld name="CUSTOM_2">
    <p:spTree>
      <p:nvGrpSpPr>
        <p:cNvPr id="101" name="Shape 101"/>
        <p:cNvGrpSpPr/>
        <p:nvPr/>
      </p:nvGrpSpPr>
      <p:grpSpPr>
        <a:xfrm>
          <a:off x="0" y="0"/>
          <a:ext cx="0" cy="0"/>
          <a:chOff x="0" y="0"/>
          <a:chExt cx="0" cy="0"/>
        </a:xfrm>
      </p:grpSpPr>
      <p:sp>
        <p:nvSpPr>
          <p:cNvPr id="102" name="Google Shape;102;p18"/>
          <p:cNvSpPr txBox="1"/>
          <p:nvPr>
            <p:ph idx="1" type="subTitle"/>
          </p:nvPr>
        </p:nvSpPr>
        <p:spPr>
          <a:xfrm>
            <a:off x="5502175" y="3355050"/>
            <a:ext cx="2928600" cy="96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Char char="●"/>
              <a:defRPr sz="1600"/>
            </a:lvl1pPr>
            <a:lvl2pPr lvl="1" rtl="0" algn="r">
              <a:spcBef>
                <a:spcPts val="0"/>
              </a:spcBef>
              <a:spcAft>
                <a:spcPts val="0"/>
              </a:spcAft>
              <a:buSzPts val="1600"/>
              <a:buChar char="○"/>
              <a:defRPr sz="1600"/>
            </a:lvl2pPr>
            <a:lvl3pPr lvl="2" rtl="0" algn="r">
              <a:spcBef>
                <a:spcPts val="0"/>
              </a:spcBef>
              <a:spcAft>
                <a:spcPts val="0"/>
              </a:spcAft>
              <a:buSzPts val="1600"/>
              <a:buChar char="■"/>
              <a:defRPr sz="1600"/>
            </a:lvl3pPr>
            <a:lvl4pPr lvl="3" rtl="0" algn="r">
              <a:spcBef>
                <a:spcPts val="0"/>
              </a:spcBef>
              <a:spcAft>
                <a:spcPts val="0"/>
              </a:spcAft>
              <a:buSzPts val="1600"/>
              <a:buChar char="●"/>
              <a:defRPr sz="1600"/>
            </a:lvl4pPr>
            <a:lvl5pPr lvl="4" rtl="0" algn="r">
              <a:spcBef>
                <a:spcPts val="0"/>
              </a:spcBef>
              <a:spcAft>
                <a:spcPts val="0"/>
              </a:spcAft>
              <a:buSzPts val="1600"/>
              <a:buChar char="○"/>
              <a:defRPr sz="1600"/>
            </a:lvl5pPr>
            <a:lvl6pPr lvl="5" rtl="0" algn="r">
              <a:spcBef>
                <a:spcPts val="0"/>
              </a:spcBef>
              <a:spcAft>
                <a:spcPts val="0"/>
              </a:spcAft>
              <a:buSzPts val="1600"/>
              <a:buChar char="■"/>
              <a:defRPr sz="1600"/>
            </a:lvl6pPr>
            <a:lvl7pPr lvl="6" rtl="0" algn="r">
              <a:spcBef>
                <a:spcPts val="0"/>
              </a:spcBef>
              <a:spcAft>
                <a:spcPts val="0"/>
              </a:spcAft>
              <a:buSzPts val="1600"/>
              <a:buChar char="●"/>
              <a:defRPr sz="1600"/>
            </a:lvl7pPr>
            <a:lvl8pPr lvl="7" rtl="0" algn="r">
              <a:spcBef>
                <a:spcPts val="0"/>
              </a:spcBef>
              <a:spcAft>
                <a:spcPts val="0"/>
              </a:spcAft>
              <a:buSzPts val="1600"/>
              <a:buChar char="○"/>
              <a:defRPr sz="1600"/>
            </a:lvl8pPr>
            <a:lvl9pPr lvl="8" rtl="0" algn="r">
              <a:spcBef>
                <a:spcPts val="0"/>
              </a:spcBef>
              <a:spcAft>
                <a:spcPts val="0"/>
              </a:spcAft>
              <a:buSzPts val="1600"/>
              <a:buChar char="■"/>
              <a:defRPr sz="1600"/>
            </a:lvl9pPr>
          </a:lstStyle>
          <a:p/>
        </p:txBody>
      </p:sp>
      <p:sp>
        <p:nvSpPr>
          <p:cNvPr id="103" name="Google Shape;103;p18"/>
          <p:cNvSpPr txBox="1"/>
          <p:nvPr>
            <p:ph type="title"/>
          </p:nvPr>
        </p:nvSpPr>
        <p:spPr>
          <a:xfrm>
            <a:off x="5003925" y="909325"/>
            <a:ext cx="3426900" cy="235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b="1" sz="3600">
                <a:latin typeface="Source Code Pro"/>
                <a:ea typeface="Source Code Pro"/>
                <a:cs typeface="Source Code Pro"/>
                <a:sym typeface="Source Code Pro"/>
              </a:defRPr>
            </a:lvl1pPr>
            <a:lvl2pPr lvl="1" rtl="0" algn="r">
              <a:spcBef>
                <a:spcPts val="0"/>
              </a:spcBef>
              <a:spcAft>
                <a:spcPts val="0"/>
              </a:spcAft>
              <a:buSzPts val="3600"/>
              <a:buNone/>
              <a:defRPr/>
            </a:lvl2pPr>
            <a:lvl3pPr lvl="2" rtl="0" algn="r">
              <a:spcBef>
                <a:spcPts val="0"/>
              </a:spcBef>
              <a:spcAft>
                <a:spcPts val="0"/>
              </a:spcAft>
              <a:buSzPts val="3600"/>
              <a:buNone/>
              <a:defRPr/>
            </a:lvl3pPr>
            <a:lvl4pPr lvl="3" rtl="0" algn="r">
              <a:spcBef>
                <a:spcPts val="0"/>
              </a:spcBef>
              <a:spcAft>
                <a:spcPts val="0"/>
              </a:spcAft>
              <a:buSzPts val="3600"/>
              <a:buNone/>
              <a:defRPr/>
            </a:lvl4pPr>
            <a:lvl5pPr lvl="4" rtl="0" algn="r">
              <a:spcBef>
                <a:spcPts val="0"/>
              </a:spcBef>
              <a:spcAft>
                <a:spcPts val="0"/>
              </a:spcAft>
              <a:buSzPts val="3600"/>
              <a:buNone/>
              <a:defRPr/>
            </a:lvl5pPr>
            <a:lvl6pPr lvl="5" rtl="0" algn="r">
              <a:spcBef>
                <a:spcPts val="0"/>
              </a:spcBef>
              <a:spcAft>
                <a:spcPts val="0"/>
              </a:spcAft>
              <a:buSzPts val="3600"/>
              <a:buNone/>
              <a:defRPr/>
            </a:lvl6pPr>
            <a:lvl7pPr lvl="6" rtl="0" algn="r">
              <a:spcBef>
                <a:spcPts val="0"/>
              </a:spcBef>
              <a:spcAft>
                <a:spcPts val="0"/>
              </a:spcAft>
              <a:buSzPts val="3600"/>
              <a:buNone/>
              <a:defRPr/>
            </a:lvl7pPr>
            <a:lvl8pPr lvl="7" rtl="0" algn="r">
              <a:spcBef>
                <a:spcPts val="0"/>
              </a:spcBef>
              <a:spcAft>
                <a:spcPts val="0"/>
              </a:spcAft>
              <a:buSzPts val="3600"/>
              <a:buNone/>
              <a:defRPr/>
            </a:lvl8pPr>
            <a:lvl9pPr lvl="8" rtl="0" algn="r">
              <a:spcBef>
                <a:spcPts val="0"/>
              </a:spcBef>
              <a:spcAft>
                <a:spcPts val="0"/>
              </a:spcAft>
              <a:buSzPts val="3600"/>
              <a:buNone/>
              <a:defRPr/>
            </a:lvl9pPr>
          </a:lstStyle>
          <a:p/>
        </p:txBody>
      </p:sp>
      <p:sp>
        <p:nvSpPr>
          <p:cNvPr id="104" name="Google Shape;104;p18"/>
          <p:cNvSpPr/>
          <p:nvPr/>
        </p:nvSpPr>
        <p:spPr>
          <a:xfrm>
            <a:off x="-25" y="4934100"/>
            <a:ext cx="91440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105" name="Shape 105"/>
        <p:cNvGrpSpPr/>
        <p:nvPr/>
      </p:nvGrpSpPr>
      <p:grpSpPr>
        <a:xfrm>
          <a:off x="0" y="0"/>
          <a:ext cx="0" cy="0"/>
          <a:chOff x="0" y="0"/>
          <a:chExt cx="0" cy="0"/>
        </a:xfrm>
      </p:grpSpPr>
      <p:sp>
        <p:nvSpPr>
          <p:cNvPr id="106" name="Google Shape;106;p19"/>
          <p:cNvSpPr txBox="1"/>
          <p:nvPr>
            <p:ph type="title"/>
          </p:nvPr>
        </p:nvSpPr>
        <p:spPr>
          <a:xfrm>
            <a:off x="2334300" y="563150"/>
            <a:ext cx="4475400" cy="90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7" name="Google Shape;107;p19"/>
          <p:cNvSpPr txBox="1"/>
          <p:nvPr>
            <p:ph idx="1" type="subTitle"/>
          </p:nvPr>
        </p:nvSpPr>
        <p:spPr>
          <a:xfrm>
            <a:off x="2334675" y="2236925"/>
            <a:ext cx="4475400" cy="90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08" name="Google Shape;108;p19"/>
          <p:cNvSpPr txBox="1"/>
          <p:nvPr>
            <p:ph idx="2" type="subTitle"/>
          </p:nvPr>
        </p:nvSpPr>
        <p:spPr>
          <a:xfrm>
            <a:off x="2945550" y="1530900"/>
            <a:ext cx="3252900" cy="74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9" name="Google Shape;109;p19"/>
          <p:cNvSpPr txBox="1"/>
          <p:nvPr/>
        </p:nvSpPr>
        <p:spPr>
          <a:xfrm>
            <a:off x="1705775" y="3722550"/>
            <a:ext cx="57324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accent2"/>
                </a:solidFill>
                <a:latin typeface="Roboto"/>
                <a:ea typeface="Roboto"/>
                <a:cs typeface="Roboto"/>
                <a:sym typeface="Roboto"/>
              </a:rPr>
              <a:t>CREDITS: This presentation template was created by </a:t>
            </a:r>
            <a:r>
              <a:rPr b="1" lang="en" sz="1200">
                <a:solidFill>
                  <a:schemeClr val="accent2"/>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accent2"/>
                </a:solidFill>
                <a:latin typeface="Roboto"/>
                <a:ea typeface="Roboto"/>
                <a:cs typeface="Roboto"/>
                <a:sym typeface="Roboto"/>
              </a:rPr>
              <a:t>, including icons by </a:t>
            </a:r>
            <a:r>
              <a:rPr b="1" lang="en" sz="1200">
                <a:solidFill>
                  <a:schemeClr val="accent2"/>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accent2"/>
                </a:solidFill>
                <a:latin typeface="Roboto"/>
                <a:ea typeface="Roboto"/>
                <a:cs typeface="Roboto"/>
                <a:sym typeface="Roboto"/>
              </a:rPr>
              <a:t>, and infographics &amp; images by </a:t>
            </a:r>
            <a:r>
              <a:rPr b="1" lang="en" sz="1200">
                <a:solidFill>
                  <a:schemeClr val="accent2"/>
                </a:solidFill>
                <a:uFill>
                  <a:noFill/>
                </a:uFill>
                <a:latin typeface="Roboto"/>
                <a:ea typeface="Roboto"/>
                <a:cs typeface="Roboto"/>
                <a:sym typeface="Roboto"/>
                <a:hlinkClick r:id="rId4">
                  <a:extLst>
                    <a:ext uri="{A12FA001-AC4F-418D-AE19-62706E023703}">
                      <ahyp:hlinkClr val="tx"/>
                    </a:ext>
                  </a:extLst>
                </a:hlinkClick>
              </a:rPr>
              <a:t>Freepik</a:t>
            </a:r>
            <a:r>
              <a:rPr b="1" lang="en" sz="1200">
                <a:solidFill>
                  <a:schemeClr val="accent2"/>
                </a:solidFill>
                <a:latin typeface="Roboto"/>
                <a:ea typeface="Roboto"/>
                <a:cs typeface="Roboto"/>
                <a:sym typeface="Roboto"/>
              </a:rPr>
              <a:t> </a:t>
            </a:r>
            <a:r>
              <a:rPr lang="en" sz="1200">
                <a:solidFill>
                  <a:schemeClr val="accent2"/>
                </a:solidFill>
                <a:latin typeface="Roboto"/>
                <a:ea typeface="Roboto"/>
                <a:cs typeface="Roboto"/>
                <a:sym typeface="Roboto"/>
              </a:rPr>
              <a:t>and illustrations by</a:t>
            </a:r>
            <a:r>
              <a:rPr b="1" lang="en" sz="1200">
                <a:solidFill>
                  <a:schemeClr val="accent2"/>
                </a:solidFill>
                <a:latin typeface="Roboto"/>
                <a:ea typeface="Roboto"/>
                <a:cs typeface="Roboto"/>
                <a:sym typeface="Roboto"/>
              </a:rPr>
              <a:t> Stories</a:t>
            </a:r>
            <a:endParaRPr b="1" sz="1200">
              <a:solidFill>
                <a:schemeClr val="accent2"/>
              </a:solidFill>
              <a:latin typeface="Roboto"/>
              <a:ea typeface="Roboto"/>
              <a:cs typeface="Roboto"/>
              <a:sym typeface="Roboto"/>
            </a:endParaRPr>
          </a:p>
        </p:txBody>
      </p:sp>
      <p:sp>
        <p:nvSpPr>
          <p:cNvPr id="110" name="Google Shape;110;p19"/>
          <p:cNvSpPr/>
          <p:nvPr/>
        </p:nvSpPr>
        <p:spPr>
          <a:xfrm flipH="1">
            <a:off x="7669929" y="1707348"/>
            <a:ext cx="1013700" cy="675900"/>
          </a:xfrm>
          <a:prstGeom prst="wedgeRoundRectCallout">
            <a:avLst>
              <a:gd fmla="val -12417" name="adj1"/>
              <a:gd fmla="val 75161" name="adj2"/>
              <a:gd fmla="val 0" name="adj3"/>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7631290" y="2611349"/>
            <a:ext cx="563700" cy="376200"/>
          </a:xfrm>
          <a:prstGeom prst="wedgeRoundRectCallout">
            <a:avLst>
              <a:gd fmla="val -14431" name="adj1"/>
              <a:gd fmla="val 79287" name="adj2"/>
              <a:gd fmla="val 0" name="adj3"/>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flipH="1">
            <a:off x="823197" y="2140897"/>
            <a:ext cx="920100" cy="613500"/>
          </a:xfrm>
          <a:prstGeom prst="wedgeRoundRectCallout">
            <a:avLst>
              <a:gd fmla="val -12417" name="adj1"/>
              <a:gd fmla="val 75161" name="adj2"/>
              <a:gd fmla="val 0" name="adj3"/>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460323" y="1464351"/>
            <a:ext cx="753600" cy="502800"/>
          </a:xfrm>
          <a:prstGeom prst="wedgeRoundRectCallout">
            <a:avLst>
              <a:gd fmla="val -14431" name="adj1"/>
              <a:gd fmla="val 79287" name="adj2"/>
              <a:gd fmla="val 0" name="adj3"/>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25" y="4934100"/>
            <a:ext cx="9144000" cy="20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s 2">
  <p:cSld name="CUSTOM_1">
    <p:spTree>
      <p:nvGrpSpPr>
        <p:cNvPr id="115" name="Shape 115"/>
        <p:cNvGrpSpPr/>
        <p:nvPr/>
      </p:nvGrpSpPr>
      <p:grpSpPr>
        <a:xfrm>
          <a:off x="0" y="0"/>
          <a:ext cx="0" cy="0"/>
          <a:chOff x="0" y="0"/>
          <a:chExt cx="0" cy="0"/>
        </a:xfrm>
      </p:grpSpPr>
      <p:sp>
        <p:nvSpPr>
          <p:cNvPr id="116" name="Google Shape;116;p2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7" name="Google Shape;117;p20"/>
          <p:cNvSpPr txBox="1"/>
          <p:nvPr>
            <p:ph idx="1" type="body"/>
          </p:nvPr>
        </p:nvSpPr>
        <p:spPr>
          <a:xfrm>
            <a:off x="713225" y="1294404"/>
            <a:ext cx="6499800" cy="2878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Livvic"/>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
        <p:nvSpPr>
          <p:cNvPr id="118" name="Google Shape;118;p20"/>
          <p:cNvSpPr txBox="1"/>
          <p:nvPr>
            <p:ph idx="2" type="body"/>
          </p:nvPr>
        </p:nvSpPr>
        <p:spPr>
          <a:xfrm>
            <a:off x="4741675" y="1380650"/>
            <a:ext cx="3689100" cy="2878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Livvic"/>
              <a:buChar char="●"/>
              <a:defRPr sz="14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170450" y="1960188"/>
            <a:ext cx="3118500" cy="115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800">
                <a:latin typeface="Source Code Pro Black"/>
                <a:ea typeface="Source Code Pro Black"/>
                <a:cs typeface="Source Code Pro Black"/>
                <a:sym typeface="Source Code Pro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1170450" y="832334"/>
            <a:ext cx="2067600" cy="6639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72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4" name="Google Shape;14;p3"/>
          <p:cNvSpPr txBox="1"/>
          <p:nvPr>
            <p:ph idx="1" type="subTitle"/>
          </p:nvPr>
        </p:nvSpPr>
        <p:spPr>
          <a:xfrm>
            <a:off x="1170450" y="3531125"/>
            <a:ext cx="2960100" cy="7785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a:latin typeface="Roboto"/>
                <a:ea typeface="Roboto"/>
                <a:cs typeface="Roboto"/>
                <a:sym typeface="Roboto"/>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 name="Google Shape;15;p3"/>
          <p:cNvSpPr/>
          <p:nvPr/>
        </p:nvSpPr>
        <p:spPr>
          <a:xfrm>
            <a:off x="0" y="0"/>
            <a:ext cx="243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 name="Google Shape;18;p4"/>
          <p:cNvSpPr txBox="1"/>
          <p:nvPr>
            <p:ph idx="1" type="body"/>
          </p:nvPr>
        </p:nvSpPr>
        <p:spPr>
          <a:xfrm>
            <a:off x="713225" y="1152475"/>
            <a:ext cx="7717500" cy="345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Livvic"/>
              <a:buAutoNum type="arabicPeriod"/>
              <a:defRPr sz="120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764813" y="2500875"/>
            <a:ext cx="3130200" cy="1276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1" name="Google Shape;21;p5"/>
          <p:cNvSpPr txBox="1"/>
          <p:nvPr>
            <p:ph idx="1" type="subTitle"/>
          </p:nvPr>
        </p:nvSpPr>
        <p:spPr>
          <a:xfrm>
            <a:off x="764838" y="3777350"/>
            <a:ext cx="3130200" cy="8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 name="Google Shape;22;p5"/>
          <p:cNvSpPr txBox="1"/>
          <p:nvPr>
            <p:ph idx="2" type="subTitle"/>
          </p:nvPr>
        </p:nvSpPr>
        <p:spPr>
          <a:xfrm>
            <a:off x="5401387" y="3777350"/>
            <a:ext cx="3130200" cy="8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3" name="Google Shape;23;p5"/>
          <p:cNvSpPr txBox="1"/>
          <p:nvPr>
            <p:ph idx="3" type="title"/>
          </p:nvPr>
        </p:nvSpPr>
        <p:spPr>
          <a:xfrm>
            <a:off x="5401387" y="2500875"/>
            <a:ext cx="3130200" cy="127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p:nvPr/>
        </p:nvSpPr>
        <p:spPr>
          <a:xfrm>
            <a:off x="0" y="0"/>
            <a:ext cx="9144000" cy="2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idx="1" type="subTitle"/>
          </p:nvPr>
        </p:nvSpPr>
        <p:spPr>
          <a:xfrm>
            <a:off x="713225" y="2526750"/>
            <a:ext cx="2574600" cy="1419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0"/>
              </a:spcBef>
              <a:spcAft>
                <a:spcPts val="0"/>
              </a:spcAft>
              <a:buSzPts val="1600"/>
              <a:buChar char="○"/>
              <a:defRPr sz="1600"/>
            </a:lvl2pPr>
            <a:lvl3pPr lvl="2">
              <a:spcBef>
                <a:spcPts val="0"/>
              </a:spcBef>
              <a:spcAft>
                <a:spcPts val="0"/>
              </a:spcAft>
              <a:buSzPts val="1600"/>
              <a:buChar char="■"/>
              <a:defRPr sz="1600"/>
            </a:lvl3pPr>
            <a:lvl4pPr lvl="3">
              <a:spcBef>
                <a:spcPts val="0"/>
              </a:spcBef>
              <a:spcAft>
                <a:spcPts val="0"/>
              </a:spcAft>
              <a:buSzPts val="1600"/>
              <a:buChar char="●"/>
              <a:defRPr sz="1600"/>
            </a:lvl4pPr>
            <a:lvl5pPr lvl="4">
              <a:spcBef>
                <a:spcPts val="0"/>
              </a:spcBef>
              <a:spcAft>
                <a:spcPts val="0"/>
              </a:spcAft>
              <a:buSzPts val="1600"/>
              <a:buChar char="○"/>
              <a:defRPr sz="1600"/>
            </a:lvl5pPr>
            <a:lvl6pPr lvl="5">
              <a:spcBef>
                <a:spcPts val="0"/>
              </a:spcBef>
              <a:spcAft>
                <a:spcPts val="0"/>
              </a:spcAft>
              <a:buSzPts val="1600"/>
              <a:buChar char="■"/>
              <a:defRPr sz="1600"/>
            </a:lvl6pPr>
            <a:lvl7pPr lvl="6">
              <a:spcBef>
                <a:spcPts val="0"/>
              </a:spcBef>
              <a:spcAft>
                <a:spcPts val="0"/>
              </a:spcAft>
              <a:buSzPts val="1600"/>
              <a:buChar char="●"/>
              <a:defRPr sz="1600"/>
            </a:lvl7pPr>
            <a:lvl8pPr lvl="7">
              <a:spcBef>
                <a:spcPts val="0"/>
              </a:spcBef>
              <a:spcAft>
                <a:spcPts val="0"/>
              </a:spcAft>
              <a:buSzPts val="1600"/>
              <a:buChar char="○"/>
              <a:defRPr sz="1600"/>
            </a:lvl8pPr>
            <a:lvl9pPr lvl="8">
              <a:spcBef>
                <a:spcPts val="0"/>
              </a:spcBef>
              <a:spcAft>
                <a:spcPts val="0"/>
              </a:spcAft>
              <a:buSzPts val="1600"/>
              <a:buChar char="■"/>
              <a:defRPr sz="1600"/>
            </a:lvl9pPr>
          </a:lstStyle>
          <a:p/>
        </p:txBody>
      </p:sp>
      <p:sp>
        <p:nvSpPr>
          <p:cNvPr id="29" name="Google Shape;29;p7"/>
          <p:cNvSpPr txBox="1"/>
          <p:nvPr>
            <p:ph type="title"/>
          </p:nvPr>
        </p:nvSpPr>
        <p:spPr>
          <a:xfrm>
            <a:off x="713225" y="1196850"/>
            <a:ext cx="2928600" cy="1344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0" name="Google Shape;30;p7"/>
          <p:cNvSpPr/>
          <p:nvPr/>
        </p:nvSpPr>
        <p:spPr>
          <a:xfrm>
            <a:off x="-25" y="4934100"/>
            <a:ext cx="9144000" cy="209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p:nvPr/>
        </p:nvSpPr>
        <p:spPr>
          <a:xfrm>
            <a:off x="1075003" y="2073837"/>
            <a:ext cx="7151544" cy="2383938"/>
          </a:xfrm>
          <a:prstGeom prst="flowChartTermina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8"/>
          <p:cNvSpPr txBox="1"/>
          <p:nvPr>
            <p:ph type="title"/>
          </p:nvPr>
        </p:nvSpPr>
        <p:spPr>
          <a:xfrm>
            <a:off x="2750863" y="3761075"/>
            <a:ext cx="3799800" cy="422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1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 type="subTitle"/>
          </p:nvPr>
        </p:nvSpPr>
        <p:spPr>
          <a:xfrm>
            <a:off x="1787550" y="2498075"/>
            <a:ext cx="5568900" cy="12630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2400">
                <a:solidFill>
                  <a:schemeClr val="lt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txBox="1"/>
          <p:nvPr>
            <p:ph type="title"/>
          </p:nvPr>
        </p:nvSpPr>
        <p:spPr>
          <a:xfrm>
            <a:off x="1098000" y="875375"/>
            <a:ext cx="3075900" cy="13476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1098000" y="2205275"/>
            <a:ext cx="3075900" cy="113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p:nvPr/>
        </p:nvSpPr>
        <p:spPr>
          <a:xfrm>
            <a:off x="0" y="4926300"/>
            <a:ext cx="9144000" cy="21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5350675" y="539500"/>
            <a:ext cx="3080400" cy="25233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a:solidFill>
                  <a:schemeClr val="lt2"/>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1" name="Google Shape;41;p10"/>
          <p:cNvSpPr/>
          <p:nvPr/>
        </p:nvSpPr>
        <p:spPr>
          <a:xfrm>
            <a:off x="0" y="0"/>
            <a:ext cx="243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1pPr>
            <a:lvl2pPr lvl="1">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2pPr>
            <a:lvl3pPr lvl="2">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3pPr>
            <a:lvl4pPr lvl="3">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4pPr>
            <a:lvl5pPr lvl="4">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5pPr>
            <a:lvl6pPr lvl="5">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6pPr>
            <a:lvl7pPr lvl="6">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7pPr>
            <a:lvl8pPr lvl="7">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8pPr>
            <a:lvl9pPr lvl="8">
              <a:spcBef>
                <a:spcPts val="0"/>
              </a:spcBef>
              <a:spcAft>
                <a:spcPts val="0"/>
              </a:spcAft>
              <a:buClr>
                <a:schemeClr val="dk1"/>
              </a:buClr>
              <a:buSzPts val="3600"/>
              <a:buFont typeface="Source Code Pro Black"/>
              <a:buNone/>
              <a:defRPr sz="3600">
                <a:solidFill>
                  <a:schemeClr val="dk1"/>
                </a:solidFill>
                <a:latin typeface="Source Code Pro Black"/>
                <a:ea typeface="Source Code Pro Black"/>
                <a:cs typeface="Source Code Pro Black"/>
                <a:sym typeface="Source Code Pro Black"/>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1pPr>
            <a:lvl2pPr indent="-330200" lvl="1" marL="9144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2pPr>
            <a:lvl3pPr indent="-330200" lvl="2" marL="13716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3pPr>
            <a:lvl4pPr indent="-330200" lvl="3" marL="18288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4pPr>
            <a:lvl5pPr indent="-330200" lvl="4" marL="22860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5pPr>
            <a:lvl6pPr indent="-330200" lvl="5" marL="27432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6pPr>
            <a:lvl7pPr indent="-330200" lvl="6" marL="32004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7pPr>
            <a:lvl8pPr indent="-330200" lvl="7" marL="36576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8pPr>
            <a:lvl9pPr indent="-330200" lvl="8" marL="4114800">
              <a:lnSpc>
                <a:spcPct val="100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www.masterdatascienceucm.com/que-es-data-scien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www.iberdrola.com/innovacion/machine-learning-aprendizaje-automatic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ctrTitle"/>
          </p:nvPr>
        </p:nvSpPr>
        <p:spPr>
          <a:xfrm>
            <a:off x="902375" y="867300"/>
            <a:ext cx="5307300" cy="261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Aprendizaje Máquina</a:t>
            </a:r>
            <a:endParaRPr/>
          </a:p>
        </p:txBody>
      </p:sp>
      <p:sp>
        <p:nvSpPr>
          <p:cNvPr id="124" name="Google Shape;124;p21"/>
          <p:cNvSpPr txBox="1"/>
          <p:nvPr>
            <p:ph idx="1" type="subTitle"/>
          </p:nvPr>
        </p:nvSpPr>
        <p:spPr>
          <a:xfrm>
            <a:off x="902375" y="3707647"/>
            <a:ext cx="2805300" cy="54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Andrei Noguera Gil</a:t>
            </a:r>
            <a:endParaRPr>
              <a:solidFill>
                <a:schemeClr val="dk2"/>
              </a:solidFill>
            </a:endParaRPr>
          </a:p>
        </p:txBody>
      </p:sp>
      <p:pic>
        <p:nvPicPr>
          <p:cNvPr descr="Machine Learning Generic Blue icon" id="125" name="Google Shape;125;p21"/>
          <p:cNvPicPr preferRelativeResize="0"/>
          <p:nvPr/>
        </p:nvPicPr>
        <p:blipFill>
          <a:blip r:embed="rId3">
            <a:alphaModFix/>
          </a:blip>
          <a:stretch>
            <a:fillRect/>
          </a:stretch>
        </p:blipFill>
        <p:spPr>
          <a:xfrm>
            <a:off x="6209675" y="927000"/>
            <a:ext cx="2496300" cy="249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0"/>
          <p:cNvPicPr preferRelativeResize="0"/>
          <p:nvPr/>
        </p:nvPicPr>
        <p:blipFill>
          <a:blip r:embed="rId3">
            <a:alphaModFix/>
          </a:blip>
          <a:stretch>
            <a:fillRect/>
          </a:stretch>
        </p:blipFill>
        <p:spPr>
          <a:xfrm>
            <a:off x="2276250" y="1154450"/>
            <a:ext cx="4591500" cy="3443700"/>
          </a:xfrm>
          <a:prstGeom prst="roundRect">
            <a:avLst>
              <a:gd fmla="val 16667" name="adj"/>
            </a:avLst>
          </a:prstGeom>
          <a:noFill/>
          <a:ln>
            <a:noFill/>
          </a:ln>
        </p:spPr>
      </p:pic>
      <p:sp>
        <p:nvSpPr>
          <p:cNvPr id="286" name="Google Shape;286;p30"/>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Proceso de aprendizaje máquina</a:t>
            </a:r>
            <a:endParaRPr sz="3100"/>
          </a:p>
        </p:txBody>
      </p:sp>
      <p:pic>
        <p:nvPicPr>
          <p:cNvPr id="287" name="Google Shape;287;p30"/>
          <p:cNvPicPr preferRelativeResize="0"/>
          <p:nvPr/>
        </p:nvPicPr>
        <p:blipFill>
          <a:blip r:embed="rId4">
            <a:alphaModFix/>
          </a:blip>
          <a:stretch>
            <a:fillRect/>
          </a:stretch>
        </p:blipFill>
        <p:spPr>
          <a:xfrm>
            <a:off x="2787225" y="2721550"/>
            <a:ext cx="407598" cy="407598"/>
          </a:xfrm>
          <a:prstGeom prst="rect">
            <a:avLst/>
          </a:prstGeom>
          <a:noFill/>
          <a:ln>
            <a:noFill/>
          </a:ln>
        </p:spPr>
      </p:pic>
      <p:pic>
        <p:nvPicPr>
          <p:cNvPr id="288" name="Google Shape;288;p30"/>
          <p:cNvPicPr preferRelativeResize="0"/>
          <p:nvPr/>
        </p:nvPicPr>
        <p:blipFill>
          <a:blip r:embed="rId4">
            <a:alphaModFix/>
          </a:blip>
          <a:stretch>
            <a:fillRect/>
          </a:stretch>
        </p:blipFill>
        <p:spPr>
          <a:xfrm>
            <a:off x="3857600" y="2721550"/>
            <a:ext cx="407598" cy="4075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490450" y="260575"/>
            <a:ext cx="81414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¿Quién ocupa </a:t>
            </a:r>
            <a:r>
              <a:rPr lang="en" sz="3100"/>
              <a:t>aprendizaje</a:t>
            </a:r>
            <a:r>
              <a:rPr lang="en" sz="3100"/>
              <a:t> máquina?</a:t>
            </a:r>
            <a:endParaRPr sz="3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490450" y="260575"/>
            <a:ext cx="81414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¿Quién ocupa aprendizaje máquina?</a:t>
            </a:r>
            <a:endParaRPr sz="3100"/>
          </a:p>
        </p:txBody>
      </p:sp>
      <p:pic>
        <p:nvPicPr>
          <p:cNvPr id="299" name="Google Shape;299;p32"/>
          <p:cNvPicPr preferRelativeResize="0"/>
          <p:nvPr/>
        </p:nvPicPr>
        <p:blipFill rotWithShape="1">
          <a:blip r:embed="rId3">
            <a:alphaModFix/>
          </a:blip>
          <a:srcRect b="0" l="5626" r="5626" t="0"/>
          <a:stretch/>
        </p:blipFill>
        <p:spPr>
          <a:xfrm>
            <a:off x="402425" y="1631000"/>
            <a:ext cx="3844501" cy="2267500"/>
          </a:xfrm>
          <a:prstGeom prst="rect">
            <a:avLst/>
          </a:prstGeom>
          <a:noFill/>
          <a:ln>
            <a:noFill/>
          </a:ln>
        </p:spPr>
      </p:pic>
      <p:pic>
        <p:nvPicPr>
          <p:cNvPr id="300" name="Google Shape;300;p32"/>
          <p:cNvPicPr preferRelativeResize="0"/>
          <p:nvPr/>
        </p:nvPicPr>
        <p:blipFill rotWithShape="1">
          <a:blip r:embed="rId4">
            <a:alphaModFix/>
          </a:blip>
          <a:srcRect b="8779" l="12864" r="12686" t="8398"/>
          <a:stretch/>
        </p:blipFill>
        <p:spPr>
          <a:xfrm>
            <a:off x="5055475" y="1175825"/>
            <a:ext cx="3162900" cy="31629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¿Qué es ciencia de datos?</a:t>
            </a:r>
            <a:endParaRPr sz="3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¿Qué es ciencia de datos?</a:t>
            </a:r>
            <a:endParaRPr sz="3100"/>
          </a:p>
        </p:txBody>
      </p:sp>
      <p:pic>
        <p:nvPicPr>
          <p:cNvPr id="311" name="Google Shape;311;p34"/>
          <p:cNvPicPr preferRelativeResize="0"/>
          <p:nvPr/>
        </p:nvPicPr>
        <p:blipFill rotWithShape="1">
          <a:blip r:embed="rId3">
            <a:alphaModFix/>
          </a:blip>
          <a:srcRect b="0" l="22122" r="20949" t="0"/>
          <a:stretch/>
        </p:blipFill>
        <p:spPr>
          <a:xfrm>
            <a:off x="5401325" y="1071400"/>
            <a:ext cx="3361876" cy="3314700"/>
          </a:xfrm>
          <a:prstGeom prst="rect">
            <a:avLst/>
          </a:prstGeom>
          <a:noFill/>
          <a:ln>
            <a:noFill/>
          </a:ln>
        </p:spPr>
      </p:pic>
      <p:sp>
        <p:nvSpPr>
          <p:cNvPr id="312" name="Google Shape;312;p34"/>
          <p:cNvSpPr txBox="1"/>
          <p:nvPr>
            <p:ph idx="1" type="subTitle"/>
          </p:nvPr>
        </p:nvSpPr>
        <p:spPr>
          <a:xfrm>
            <a:off x="232325" y="1366450"/>
            <a:ext cx="4684800" cy="30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Science o ciencia de datos es una d</a:t>
            </a:r>
            <a:r>
              <a:rPr b="1" lang="en"/>
              <a:t>isciplina científica centrada en el análisis de grandes fuentes de datos para extraer información, comprender la realidad y descubrir patrones con los que tomar decisiones.</a:t>
            </a:r>
            <a:r>
              <a:rPr lang="en"/>
              <a:t>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Para conseguir convertir esa información no estructurada o estructurada en contenido de valor, el Data Science </a:t>
            </a:r>
            <a:r>
              <a:rPr b="1" lang="en"/>
              <a:t>combina herramientas de la matemática, estadística y/o informática</a:t>
            </a:r>
            <a:r>
              <a:rPr lang="en"/>
              <a:t>, para que, con todo ello, pueda llegar a cumplir su objetivo, la optimización de la toma de decisiones.</a:t>
            </a:r>
            <a:endParaRPr/>
          </a:p>
        </p:txBody>
      </p:sp>
      <p:sp>
        <p:nvSpPr>
          <p:cNvPr id="313" name="Google Shape;313;p34"/>
          <p:cNvSpPr txBox="1"/>
          <p:nvPr/>
        </p:nvSpPr>
        <p:spPr>
          <a:xfrm>
            <a:off x="4896300" y="4505825"/>
            <a:ext cx="42477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808080"/>
                </a:solidFill>
                <a:latin typeface="Roboto"/>
                <a:ea typeface="Roboto"/>
                <a:cs typeface="Roboto"/>
                <a:sym typeface="Roboto"/>
              </a:rPr>
              <a:t>Fuente: </a:t>
            </a:r>
            <a:r>
              <a:rPr lang="en" sz="800" u="sng">
                <a:solidFill>
                  <a:schemeClr val="hlink"/>
                </a:solidFill>
                <a:latin typeface="Roboto"/>
                <a:ea typeface="Roboto"/>
                <a:cs typeface="Roboto"/>
                <a:sym typeface="Roboto"/>
                <a:hlinkClick r:id="rId4"/>
              </a:rPr>
              <a:t>https://www.masterdatascienceucm.com/que-es-data-science/</a:t>
            </a:r>
            <a:r>
              <a:rPr lang="en" sz="800">
                <a:solidFill>
                  <a:srgbClr val="808080"/>
                </a:solidFill>
                <a:latin typeface="Roboto"/>
                <a:ea typeface="Roboto"/>
                <a:cs typeface="Roboto"/>
                <a:sym typeface="Roboto"/>
              </a:rPr>
              <a:t> </a:t>
            </a:r>
            <a:r>
              <a:rPr lang="en" sz="800">
                <a:solidFill>
                  <a:srgbClr val="808080"/>
                </a:solidFill>
                <a:latin typeface="Roboto"/>
                <a:ea typeface="Roboto"/>
                <a:cs typeface="Roboto"/>
                <a:sym typeface="Roboto"/>
              </a:rPr>
              <a:t> </a:t>
            </a:r>
            <a:endParaRPr sz="800">
              <a:solidFill>
                <a:srgbClr val="80808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Ciencia de Datos</a:t>
            </a:r>
            <a:endParaRPr sz="3100"/>
          </a:p>
        </p:txBody>
      </p:sp>
      <p:pic>
        <p:nvPicPr>
          <p:cNvPr descr="big-data" id="319" name="Google Shape;319;p35"/>
          <p:cNvPicPr preferRelativeResize="0"/>
          <p:nvPr/>
        </p:nvPicPr>
        <p:blipFill rotWithShape="1">
          <a:blip r:embed="rId3">
            <a:alphaModFix/>
          </a:blip>
          <a:srcRect b="15461" l="12560" r="9277" t="12221"/>
          <a:stretch/>
        </p:blipFill>
        <p:spPr>
          <a:xfrm>
            <a:off x="144375" y="1555663"/>
            <a:ext cx="2529700" cy="2032175"/>
          </a:xfrm>
          <a:prstGeom prst="rect">
            <a:avLst/>
          </a:prstGeom>
          <a:noFill/>
          <a:ln>
            <a:noFill/>
          </a:ln>
        </p:spPr>
      </p:pic>
      <p:pic>
        <p:nvPicPr>
          <p:cNvPr descr="Machine learning Generic Blue icon" id="320" name="Google Shape;320;p35"/>
          <p:cNvPicPr preferRelativeResize="0"/>
          <p:nvPr/>
        </p:nvPicPr>
        <p:blipFill>
          <a:blip r:embed="rId4">
            <a:alphaModFix/>
          </a:blip>
          <a:stretch>
            <a:fillRect/>
          </a:stretch>
        </p:blipFill>
        <p:spPr>
          <a:xfrm>
            <a:off x="3696475" y="1555663"/>
            <a:ext cx="2032175" cy="2032175"/>
          </a:xfrm>
          <a:prstGeom prst="rect">
            <a:avLst/>
          </a:prstGeom>
          <a:noFill/>
          <a:ln>
            <a:noFill/>
          </a:ln>
        </p:spPr>
      </p:pic>
      <p:pic>
        <p:nvPicPr>
          <p:cNvPr descr="How are Companies Making Money From Big Data? - GeeksforGeeks" id="321" name="Google Shape;321;p35"/>
          <p:cNvPicPr preferRelativeResize="0"/>
          <p:nvPr/>
        </p:nvPicPr>
        <p:blipFill rotWithShape="1">
          <a:blip r:embed="rId5">
            <a:alphaModFix/>
          </a:blip>
          <a:srcRect b="0" l="0" r="27203" t="0"/>
          <a:stretch/>
        </p:blipFill>
        <p:spPr>
          <a:xfrm>
            <a:off x="6751050" y="1785425"/>
            <a:ext cx="2204525" cy="1572650"/>
          </a:xfrm>
          <a:prstGeom prst="rect">
            <a:avLst/>
          </a:prstGeom>
          <a:noFill/>
          <a:ln>
            <a:noFill/>
          </a:ln>
        </p:spPr>
      </p:pic>
      <p:pic>
        <p:nvPicPr>
          <p:cNvPr id="322" name="Google Shape;322;p35"/>
          <p:cNvPicPr preferRelativeResize="0"/>
          <p:nvPr/>
        </p:nvPicPr>
        <p:blipFill>
          <a:blip r:embed="rId6">
            <a:alphaModFix amt="20000"/>
          </a:blip>
          <a:stretch>
            <a:fillRect/>
          </a:stretch>
        </p:blipFill>
        <p:spPr>
          <a:xfrm>
            <a:off x="2609900" y="2072275"/>
            <a:ext cx="998948" cy="998948"/>
          </a:xfrm>
          <a:prstGeom prst="rect">
            <a:avLst/>
          </a:prstGeom>
          <a:noFill/>
          <a:ln>
            <a:noFill/>
          </a:ln>
        </p:spPr>
      </p:pic>
      <p:pic>
        <p:nvPicPr>
          <p:cNvPr id="323" name="Google Shape;323;p35"/>
          <p:cNvPicPr preferRelativeResize="0"/>
          <p:nvPr/>
        </p:nvPicPr>
        <p:blipFill>
          <a:blip r:embed="rId6">
            <a:alphaModFix amt="20000"/>
          </a:blip>
          <a:stretch>
            <a:fillRect/>
          </a:stretch>
        </p:blipFill>
        <p:spPr>
          <a:xfrm>
            <a:off x="5752100" y="2072275"/>
            <a:ext cx="998948" cy="998948"/>
          </a:xfrm>
          <a:prstGeom prst="rect">
            <a:avLst/>
          </a:prstGeom>
          <a:noFill/>
          <a:ln>
            <a:noFill/>
          </a:ln>
        </p:spPr>
      </p:pic>
      <p:sp>
        <p:nvSpPr>
          <p:cNvPr id="324" name="Google Shape;324;p35"/>
          <p:cNvSpPr txBox="1"/>
          <p:nvPr/>
        </p:nvSpPr>
        <p:spPr>
          <a:xfrm>
            <a:off x="0" y="3784025"/>
            <a:ext cx="261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latin typeface="Roboto"/>
                <a:ea typeface="Roboto"/>
                <a:cs typeface="Roboto"/>
                <a:sym typeface="Roboto"/>
              </a:rPr>
              <a:t>Volumen de datos</a:t>
            </a:r>
            <a:endParaRPr/>
          </a:p>
        </p:txBody>
      </p:sp>
      <p:sp>
        <p:nvSpPr>
          <p:cNvPr id="325" name="Google Shape;325;p35"/>
          <p:cNvSpPr txBox="1"/>
          <p:nvPr/>
        </p:nvSpPr>
        <p:spPr>
          <a:xfrm>
            <a:off x="3407550" y="3784025"/>
            <a:ext cx="261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latin typeface="Roboto"/>
                <a:ea typeface="Roboto"/>
                <a:cs typeface="Roboto"/>
                <a:sym typeface="Roboto"/>
              </a:rPr>
              <a:t>Machine Learning</a:t>
            </a:r>
            <a:endParaRPr/>
          </a:p>
        </p:txBody>
      </p:sp>
      <p:sp>
        <p:nvSpPr>
          <p:cNvPr id="326" name="Google Shape;326;p35"/>
          <p:cNvSpPr txBox="1"/>
          <p:nvPr/>
        </p:nvSpPr>
        <p:spPr>
          <a:xfrm>
            <a:off x="6548313" y="3738450"/>
            <a:ext cx="261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latin typeface="Roboto"/>
                <a:ea typeface="Roboto"/>
                <a:cs typeface="Roboto"/>
                <a:sym typeface="Roboto"/>
              </a:rPr>
              <a:t>Negocio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¿Cualquiera puede hacer Aprendizaje Máquina?</a:t>
            </a:r>
            <a:endParaRPr sz="3100"/>
          </a:p>
        </p:txBody>
      </p:sp>
      <p:pic>
        <p:nvPicPr>
          <p:cNvPr id="332" name="Google Shape;332;p36"/>
          <p:cNvPicPr preferRelativeResize="0"/>
          <p:nvPr/>
        </p:nvPicPr>
        <p:blipFill>
          <a:blip r:embed="rId3">
            <a:alphaModFix/>
          </a:blip>
          <a:stretch>
            <a:fillRect/>
          </a:stretch>
        </p:blipFill>
        <p:spPr>
          <a:xfrm>
            <a:off x="3274175" y="1415500"/>
            <a:ext cx="2595650" cy="3470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7"/>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Beneficios</a:t>
            </a:r>
            <a:endParaRPr sz="3100"/>
          </a:p>
        </p:txBody>
      </p:sp>
      <p:pic>
        <p:nvPicPr>
          <p:cNvPr id="338" name="Google Shape;338;p37"/>
          <p:cNvPicPr preferRelativeResize="0"/>
          <p:nvPr/>
        </p:nvPicPr>
        <p:blipFill>
          <a:blip r:embed="rId3">
            <a:alphaModFix/>
          </a:blip>
          <a:stretch>
            <a:fillRect/>
          </a:stretch>
        </p:blipFill>
        <p:spPr>
          <a:xfrm>
            <a:off x="5534850" y="1019575"/>
            <a:ext cx="3287075" cy="328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8"/>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Beneficios</a:t>
            </a:r>
            <a:endParaRPr sz="3100"/>
          </a:p>
        </p:txBody>
      </p:sp>
      <p:pic>
        <p:nvPicPr>
          <p:cNvPr id="344" name="Google Shape;344;p38"/>
          <p:cNvPicPr preferRelativeResize="0"/>
          <p:nvPr/>
        </p:nvPicPr>
        <p:blipFill>
          <a:blip r:embed="rId3">
            <a:alphaModFix/>
          </a:blip>
          <a:stretch>
            <a:fillRect/>
          </a:stretch>
        </p:blipFill>
        <p:spPr>
          <a:xfrm>
            <a:off x="5534850" y="1019575"/>
            <a:ext cx="3287075" cy="3287075"/>
          </a:xfrm>
          <a:prstGeom prst="rect">
            <a:avLst/>
          </a:prstGeom>
          <a:noFill/>
          <a:ln>
            <a:noFill/>
          </a:ln>
        </p:spPr>
      </p:pic>
      <p:sp>
        <p:nvSpPr>
          <p:cNvPr id="345" name="Google Shape;345;p38"/>
          <p:cNvSpPr txBox="1"/>
          <p:nvPr>
            <p:ph idx="1" type="subTitle"/>
          </p:nvPr>
        </p:nvSpPr>
        <p:spPr>
          <a:xfrm>
            <a:off x="238600" y="1047600"/>
            <a:ext cx="4684800" cy="30483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AutoNum type="arabicPeriod"/>
            </a:pPr>
            <a:r>
              <a:rPr lang="en"/>
              <a:t>Automatización inteligente</a:t>
            </a:r>
            <a:endParaRPr/>
          </a:p>
          <a:p>
            <a:pPr indent="-330200" lvl="0" marL="457200" rtl="0" algn="just">
              <a:lnSpc>
                <a:spcPct val="150000"/>
              </a:lnSpc>
              <a:spcBef>
                <a:spcPts val="0"/>
              </a:spcBef>
              <a:spcAft>
                <a:spcPts val="0"/>
              </a:spcAft>
              <a:buSzPts val="1600"/>
              <a:buAutoNum type="arabicPeriod"/>
            </a:pPr>
            <a:r>
              <a:rPr lang="en"/>
              <a:t>Toma de decisiones informada</a:t>
            </a:r>
            <a:endParaRPr/>
          </a:p>
          <a:p>
            <a:pPr indent="-330200" lvl="0" marL="457200" rtl="0" algn="just">
              <a:lnSpc>
                <a:spcPct val="150000"/>
              </a:lnSpc>
              <a:spcBef>
                <a:spcPts val="0"/>
              </a:spcBef>
              <a:spcAft>
                <a:spcPts val="0"/>
              </a:spcAft>
              <a:buSzPts val="1600"/>
              <a:buAutoNum type="arabicPeriod"/>
            </a:pPr>
            <a:r>
              <a:rPr lang="en"/>
              <a:t>Predicciones precisas</a:t>
            </a:r>
            <a:endParaRPr/>
          </a:p>
          <a:p>
            <a:pPr indent="-330200" lvl="0" marL="457200" rtl="0" algn="just">
              <a:lnSpc>
                <a:spcPct val="150000"/>
              </a:lnSpc>
              <a:spcBef>
                <a:spcPts val="0"/>
              </a:spcBef>
              <a:spcAft>
                <a:spcPts val="0"/>
              </a:spcAft>
              <a:buSzPts val="1600"/>
              <a:buAutoNum type="arabicPeriod"/>
            </a:pPr>
            <a:r>
              <a:rPr lang="en"/>
              <a:t>Personalización y recomendaciones</a:t>
            </a:r>
            <a:endParaRPr/>
          </a:p>
          <a:p>
            <a:pPr indent="-330200" lvl="0" marL="457200" rtl="0" algn="just">
              <a:lnSpc>
                <a:spcPct val="150000"/>
              </a:lnSpc>
              <a:spcBef>
                <a:spcPts val="0"/>
              </a:spcBef>
              <a:spcAft>
                <a:spcPts val="0"/>
              </a:spcAft>
              <a:buSzPts val="1600"/>
              <a:buAutoNum type="arabicPeriod"/>
            </a:pPr>
            <a:r>
              <a:rPr lang="en"/>
              <a:t>Optimización de procesos</a:t>
            </a:r>
            <a:endParaRPr/>
          </a:p>
          <a:p>
            <a:pPr indent="-330200" lvl="0" marL="457200" rtl="0" algn="just">
              <a:lnSpc>
                <a:spcPct val="150000"/>
              </a:lnSpc>
              <a:spcBef>
                <a:spcPts val="0"/>
              </a:spcBef>
              <a:spcAft>
                <a:spcPts val="0"/>
              </a:spcAft>
              <a:buSzPts val="1600"/>
              <a:buAutoNum type="arabicPeriod"/>
            </a:pPr>
            <a:r>
              <a:rPr lang="en"/>
              <a:t>Descubrimiento de conocimientos</a:t>
            </a:r>
            <a:endParaRPr/>
          </a:p>
          <a:p>
            <a:pPr indent="-330200" lvl="0" marL="457200" rtl="0" algn="just">
              <a:lnSpc>
                <a:spcPct val="150000"/>
              </a:lnSpc>
              <a:spcBef>
                <a:spcPts val="0"/>
              </a:spcBef>
              <a:spcAft>
                <a:spcPts val="0"/>
              </a:spcAft>
              <a:buSzPts val="1600"/>
              <a:buAutoNum type="arabicPeriod"/>
            </a:pPr>
            <a:r>
              <a:rPr lang="en"/>
              <a:t>Aprendizaje continuo y adaptativo</a:t>
            </a:r>
            <a:endParaRPr/>
          </a:p>
          <a:p>
            <a:pPr indent="-330200" lvl="0" marL="457200" rtl="0" algn="just">
              <a:lnSpc>
                <a:spcPct val="150000"/>
              </a:lnSpc>
              <a:spcBef>
                <a:spcPts val="0"/>
              </a:spcBef>
              <a:spcAft>
                <a:spcPts val="0"/>
              </a:spcAft>
              <a:buSzPts val="1600"/>
              <a:buAutoNum type="arabicPeriod"/>
            </a:pPr>
            <a:r>
              <a:rPr lang="en"/>
              <a:t>Innovación acelerada</a:t>
            </a:r>
            <a:endParaRPr/>
          </a:p>
          <a:p>
            <a:pPr indent="-330200" lvl="0" marL="457200" rtl="0" algn="just">
              <a:lnSpc>
                <a:spcPct val="150000"/>
              </a:lnSpc>
              <a:spcBef>
                <a:spcPts val="0"/>
              </a:spcBef>
              <a:spcAft>
                <a:spcPts val="0"/>
              </a:spcAft>
              <a:buSzPts val="1600"/>
              <a:buAutoNum type="arabicPeriod"/>
            </a:pPr>
            <a:r>
              <a:rPr lang="en"/>
              <a:t>Detección de anomalías y fraudes</a:t>
            </a:r>
            <a:endParaRPr/>
          </a:p>
          <a:p>
            <a:pPr indent="-330200" lvl="0" marL="457200" rtl="0" algn="just">
              <a:lnSpc>
                <a:spcPct val="150000"/>
              </a:lnSpc>
              <a:spcBef>
                <a:spcPts val="0"/>
              </a:spcBef>
              <a:spcAft>
                <a:spcPts val="0"/>
              </a:spcAft>
              <a:buSzPts val="1600"/>
              <a:buAutoNum type="arabicPeriod"/>
            </a:pPr>
            <a:r>
              <a:rPr lang="en"/>
              <a:t>Avance en la investigación científica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9"/>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Tipos de modelos</a:t>
            </a:r>
            <a:endParaRPr sz="3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p:nvPr/>
        </p:nvSpPr>
        <p:spPr>
          <a:xfrm>
            <a:off x="7871264" y="1690325"/>
            <a:ext cx="1061400" cy="1061400"/>
          </a:xfrm>
          <a:prstGeom prst="flowChar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txBox="1"/>
          <p:nvPr>
            <p:ph type="title"/>
          </p:nvPr>
        </p:nvSpPr>
        <p:spPr>
          <a:xfrm>
            <a:off x="3366150" y="539500"/>
            <a:ext cx="24117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132" name="Google Shape;132;p22"/>
          <p:cNvSpPr txBox="1"/>
          <p:nvPr>
            <p:ph idx="1" type="subTitle"/>
          </p:nvPr>
        </p:nvSpPr>
        <p:spPr>
          <a:xfrm>
            <a:off x="1381725" y="2040850"/>
            <a:ext cx="2220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¿Qué es aprendizaje máquina?</a:t>
            </a:r>
            <a:endParaRPr>
              <a:solidFill>
                <a:schemeClr val="dk2"/>
              </a:solidFill>
            </a:endParaRPr>
          </a:p>
        </p:txBody>
      </p:sp>
      <p:sp>
        <p:nvSpPr>
          <p:cNvPr id="133" name="Google Shape;133;p22"/>
          <p:cNvSpPr txBox="1"/>
          <p:nvPr>
            <p:ph idx="3" type="subTitle"/>
          </p:nvPr>
        </p:nvSpPr>
        <p:spPr>
          <a:xfrm>
            <a:off x="1381775" y="1512600"/>
            <a:ext cx="2220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Introducción</a:t>
            </a:r>
            <a:endParaRPr/>
          </a:p>
        </p:txBody>
      </p:sp>
      <p:sp>
        <p:nvSpPr>
          <p:cNvPr id="134" name="Google Shape;134;p22"/>
          <p:cNvSpPr txBox="1"/>
          <p:nvPr>
            <p:ph idx="5" type="subTitle"/>
          </p:nvPr>
        </p:nvSpPr>
        <p:spPr>
          <a:xfrm>
            <a:off x="5700223" y="2193250"/>
            <a:ext cx="2043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¿Cómo se realiza?</a:t>
            </a:r>
            <a:endParaRPr>
              <a:solidFill>
                <a:schemeClr val="dk2"/>
              </a:solidFill>
            </a:endParaRPr>
          </a:p>
        </p:txBody>
      </p:sp>
      <p:sp>
        <p:nvSpPr>
          <p:cNvPr id="135" name="Google Shape;135;p22"/>
          <p:cNvSpPr txBox="1"/>
          <p:nvPr>
            <p:ph idx="6" type="subTitle"/>
          </p:nvPr>
        </p:nvSpPr>
        <p:spPr>
          <a:xfrm>
            <a:off x="5700249" y="1512600"/>
            <a:ext cx="2043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Proceso</a:t>
            </a:r>
            <a:endParaRPr/>
          </a:p>
        </p:txBody>
      </p:sp>
      <p:sp>
        <p:nvSpPr>
          <p:cNvPr id="136" name="Google Shape;136;p22"/>
          <p:cNvSpPr txBox="1"/>
          <p:nvPr>
            <p:ph idx="8" type="subTitle"/>
          </p:nvPr>
        </p:nvSpPr>
        <p:spPr>
          <a:xfrm>
            <a:off x="1381750" y="3968075"/>
            <a:ext cx="2220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¿Quién y cómo lo ocupan?</a:t>
            </a:r>
            <a:endParaRPr>
              <a:solidFill>
                <a:schemeClr val="dk2"/>
              </a:solidFill>
            </a:endParaRPr>
          </a:p>
        </p:txBody>
      </p:sp>
      <p:sp>
        <p:nvSpPr>
          <p:cNvPr id="137" name="Google Shape;137;p22"/>
          <p:cNvSpPr txBox="1"/>
          <p:nvPr>
            <p:ph idx="9" type="subTitle"/>
          </p:nvPr>
        </p:nvSpPr>
        <p:spPr>
          <a:xfrm>
            <a:off x="1381750" y="3287300"/>
            <a:ext cx="2220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Uso en la industria</a:t>
            </a:r>
            <a:endParaRPr/>
          </a:p>
        </p:txBody>
      </p:sp>
      <p:sp>
        <p:nvSpPr>
          <p:cNvPr id="138" name="Google Shape;138;p22"/>
          <p:cNvSpPr txBox="1"/>
          <p:nvPr>
            <p:ph idx="14" type="subTitle"/>
          </p:nvPr>
        </p:nvSpPr>
        <p:spPr>
          <a:xfrm>
            <a:off x="5700221" y="3968075"/>
            <a:ext cx="2043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¿Por qué es tan solicitado?</a:t>
            </a:r>
            <a:endParaRPr>
              <a:solidFill>
                <a:schemeClr val="dk2"/>
              </a:solidFill>
            </a:endParaRPr>
          </a:p>
        </p:txBody>
      </p:sp>
      <p:sp>
        <p:nvSpPr>
          <p:cNvPr id="139" name="Google Shape;139;p22"/>
          <p:cNvSpPr txBox="1"/>
          <p:nvPr>
            <p:ph idx="15" type="subTitle"/>
          </p:nvPr>
        </p:nvSpPr>
        <p:spPr>
          <a:xfrm>
            <a:off x="5700221" y="3287300"/>
            <a:ext cx="2043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Beneficios</a:t>
            </a:r>
            <a:endParaRPr/>
          </a:p>
        </p:txBody>
      </p:sp>
      <p:grpSp>
        <p:nvGrpSpPr>
          <p:cNvPr id="140" name="Google Shape;140;p22"/>
          <p:cNvGrpSpPr/>
          <p:nvPr/>
        </p:nvGrpSpPr>
        <p:grpSpPr>
          <a:xfrm>
            <a:off x="7982563" y="1801625"/>
            <a:ext cx="838800" cy="838800"/>
            <a:chOff x="3142775" y="3658475"/>
            <a:chExt cx="838800" cy="838800"/>
          </a:xfrm>
        </p:grpSpPr>
        <p:sp>
          <p:nvSpPr>
            <p:cNvPr id="141" name="Google Shape;141;p22"/>
            <p:cNvSpPr/>
            <p:nvPr/>
          </p:nvSpPr>
          <p:spPr>
            <a:xfrm>
              <a:off x="3142775" y="3658475"/>
              <a:ext cx="838800" cy="838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2"/>
            <p:cNvGrpSpPr/>
            <p:nvPr/>
          </p:nvGrpSpPr>
          <p:grpSpPr>
            <a:xfrm>
              <a:off x="3361030" y="3876698"/>
              <a:ext cx="402277" cy="402354"/>
              <a:chOff x="5774124" y="4294550"/>
              <a:chExt cx="331611" cy="331674"/>
            </a:xfrm>
          </p:grpSpPr>
          <p:sp>
            <p:nvSpPr>
              <p:cNvPr id="143" name="Google Shape;143;p22"/>
              <p:cNvSpPr/>
              <p:nvPr/>
            </p:nvSpPr>
            <p:spPr>
              <a:xfrm>
                <a:off x="5774124" y="4419664"/>
                <a:ext cx="331611" cy="206560"/>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5778294" y="4294550"/>
                <a:ext cx="316461" cy="191442"/>
              </a:xfrm>
              <a:custGeom>
                <a:rect b="b" l="l" r="r" t="t"/>
                <a:pathLst>
                  <a:path extrusionOk="0" h="6015" w="9943">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5" name="Google Shape;145;p22"/>
          <p:cNvSpPr/>
          <p:nvPr/>
        </p:nvSpPr>
        <p:spPr>
          <a:xfrm>
            <a:off x="3732089" y="1690325"/>
            <a:ext cx="1061400" cy="1061400"/>
          </a:xfrm>
          <a:prstGeom prst="flowChar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732101" y="3459950"/>
            <a:ext cx="1061400" cy="1061400"/>
          </a:xfrm>
          <a:prstGeom prst="flowChar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7837562" y="3459950"/>
            <a:ext cx="1061400" cy="1061400"/>
          </a:xfrm>
          <a:prstGeom prst="flowChar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2"/>
          <p:cNvGrpSpPr/>
          <p:nvPr/>
        </p:nvGrpSpPr>
        <p:grpSpPr>
          <a:xfrm>
            <a:off x="3843401" y="3571250"/>
            <a:ext cx="838800" cy="838800"/>
            <a:chOff x="5196076" y="3658475"/>
            <a:chExt cx="838800" cy="838800"/>
          </a:xfrm>
        </p:grpSpPr>
        <p:sp>
          <p:nvSpPr>
            <p:cNvPr id="149" name="Google Shape;149;p22"/>
            <p:cNvSpPr/>
            <p:nvPr/>
          </p:nvSpPr>
          <p:spPr>
            <a:xfrm>
              <a:off x="5196076" y="3658475"/>
              <a:ext cx="838800" cy="838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22"/>
            <p:cNvGrpSpPr/>
            <p:nvPr/>
          </p:nvGrpSpPr>
          <p:grpSpPr>
            <a:xfrm>
              <a:off x="5367909" y="3896041"/>
              <a:ext cx="495134" cy="363667"/>
              <a:chOff x="1289311" y="2926222"/>
              <a:chExt cx="408156" cy="299783"/>
            </a:xfrm>
          </p:grpSpPr>
          <p:sp>
            <p:nvSpPr>
              <p:cNvPr id="151" name="Google Shape;151;p22"/>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 name="Google Shape;153;p22"/>
          <p:cNvGrpSpPr/>
          <p:nvPr/>
        </p:nvGrpSpPr>
        <p:grpSpPr>
          <a:xfrm>
            <a:off x="7948862" y="3571250"/>
            <a:ext cx="838800" cy="838800"/>
            <a:chOff x="7182062" y="3658475"/>
            <a:chExt cx="838800" cy="838800"/>
          </a:xfrm>
        </p:grpSpPr>
        <p:sp>
          <p:nvSpPr>
            <p:cNvPr id="154" name="Google Shape;154;p22"/>
            <p:cNvSpPr/>
            <p:nvPr/>
          </p:nvSpPr>
          <p:spPr>
            <a:xfrm>
              <a:off x="7182062" y="3658475"/>
              <a:ext cx="838800" cy="838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22"/>
            <p:cNvGrpSpPr/>
            <p:nvPr/>
          </p:nvGrpSpPr>
          <p:grpSpPr>
            <a:xfrm>
              <a:off x="7353896" y="3869381"/>
              <a:ext cx="495134" cy="416987"/>
              <a:chOff x="2171474" y="3369229"/>
              <a:chExt cx="408156" cy="343737"/>
            </a:xfrm>
          </p:grpSpPr>
          <p:sp>
            <p:nvSpPr>
              <p:cNvPr id="156" name="Google Shape;156;p22"/>
              <p:cNvSpPr/>
              <p:nvPr/>
            </p:nvSpPr>
            <p:spPr>
              <a:xfrm>
                <a:off x="2171474" y="3369229"/>
                <a:ext cx="408156" cy="343737"/>
              </a:xfrm>
              <a:custGeom>
                <a:rect b="b" l="l" r="r" t="t"/>
                <a:pathLst>
                  <a:path extrusionOk="0" h="10800" w="12824">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2292737" y="3477220"/>
                <a:ext cx="164898" cy="164866"/>
              </a:xfrm>
              <a:custGeom>
                <a:rect b="b" l="l" r="r" t="t"/>
                <a:pathLst>
                  <a:path extrusionOk="0" h="5180" w="5181">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2256358" y="3451503"/>
                <a:ext cx="188769" cy="177311"/>
              </a:xfrm>
              <a:custGeom>
                <a:rect b="b" l="l" r="r" t="t"/>
                <a:pathLst>
                  <a:path extrusionOk="0" h="5571" w="5931">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2305245" y="3491160"/>
                <a:ext cx="189151" cy="176706"/>
              </a:xfrm>
              <a:custGeom>
                <a:rect b="b" l="l" r="r" t="t"/>
                <a:pathLst>
                  <a:path extrusionOk="0" h="5552" w="5943">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 name="Google Shape;160;p22"/>
          <p:cNvGrpSpPr/>
          <p:nvPr/>
        </p:nvGrpSpPr>
        <p:grpSpPr>
          <a:xfrm>
            <a:off x="3843389" y="1801625"/>
            <a:ext cx="838800" cy="838800"/>
            <a:chOff x="1123076" y="3658475"/>
            <a:chExt cx="838800" cy="838800"/>
          </a:xfrm>
        </p:grpSpPr>
        <p:sp>
          <p:nvSpPr>
            <p:cNvPr id="161" name="Google Shape;161;p22"/>
            <p:cNvSpPr/>
            <p:nvPr/>
          </p:nvSpPr>
          <p:spPr>
            <a:xfrm>
              <a:off x="1123076" y="3658475"/>
              <a:ext cx="838800" cy="838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22"/>
            <p:cNvGrpSpPr/>
            <p:nvPr/>
          </p:nvGrpSpPr>
          <p:grpSpPr>
            <a:xfrm>
              <a:off x="1298479" y="3879825"/>
              <a:ext cx="487994" cy="396100"/>
              <a:chOff x="2165809" y="3811059"/>
              <a:chExt cx="422542" cy="342973"/>
            </a:xfrm>
          </p:grpSpPr>
          <p:sp>
            <p:nvSpPr>
              <p:cNvPr id="163" name="Google Shape;163;p22"/>
              <p:cNvSpPr/>
              <p:nvPr/>
            </p:nvSpPr>
            <p:spPr>
              <a:xfrm>
                <a:off x="2165809" y="3811059"/>
                <a:ext cx="422542" cy="342973"/>
              </a:xfrm>
              <a:custGeom>
                <a:rect b="b" l="l" r="r" t="t"/>
                <a:pathLst>
                  <a:path extrusionOk="0" h="10776" w="13276">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2193085" y="3877387"/>
                <a:ext cx="368753" cy="12158"/>
              </a:xfrm>
              <a:custGeom>
                <a:rect b="b" l="l" r="r" t="t"/>
                <a:pathLst>
                  <a:path extrusionOk="0" h="382" w="11586">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2212404" y="3930062"/>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2305245" y="3930062"/>
                <a:ext cx="51974" cy="12158"/>
              </a:xfrm>
              <a:custGeom>
                <a:rect b="b" l="l" r="r" t="t"/>
                <a:pathLst>
                  <a:path extrusionOk="0" h="382" w="1633">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2489813" y="3930062"/>
                <a:ext cx="52324" cy="12158"/>
              </a:xfrm>
              <a:custGeom>
                <a:rect b="b" l="l" r="r" t="t"/>
                <a:pathLst>
                  <a:path extrusionOk="0" h="382" w="1644">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2212404" y="3983118"/>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397736" y="3983118"/>
                <a:ext cx="51942" cy="12158"/>
              </a:xfrm>
              <a:custGeom>
                <a:rect b="b" l="l" r="r" t="t"/>
                <a:pathLst>
                  <a:path extrusionOk="0" h="382" w="1632">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2212404" y="4036175"/>
                <a:ext cx="51942" cy="12158"/>
              </a:xfrm>
              <a:custGeom>
                <a:rect b="b" l="l" r="r" t="t"/>
                <a:pathLst>
                  <a:path extrusionOk="0" h="382" w="1632">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05245" y="4036175"/>
                <a:ext cx="51974" cy="12158"/>
              </a:xfrm>
              <a:custGeom>
                <a:rect b="b" l="l" r="r" t="t"/>
                <a:pathLst>
                  <a:path extrusionOk="0" h="382" w="1633">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489813" y="4036175"/>
                <a:ext cx="52324" cy="12158"/>
              </a:xfrm>
              <a:custGeom>
                <a:rect b="b" l="l" r="r" t="t"/>
                <a:pathLst>
                  <a:path extrusionOk="0" h="382" w="1644">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2305245" y="4088467"/>
                <a:ext cx="51974" cy="12540"/>
              </a:xfrm>
              <a:custGeom>
                <a:rect b="b" l="l" r="r" t="t"/>
                <a:pathLst>
                  <a:path extrusionOk="0" h="394" w="1633">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2397736" y="4088467"/>
                <a:ext cx="51942" cy="12540"/>
              </a:xfrm>
              <a:custGeom>
                <a:rect b="b" l="l" r="r" t="t"/>
                <a:pathLst>
                  <a:path extrusionOk="0" h="394" w="1632">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2489813" y="4088467"/>
                <a:ext cx="52324" cy="12540"/>
              </a:xfrm>
              <a:custGeom>
                <a:rect b="b" l="l" r="r" t="t"/>
                <a:pathLst>
                  <a:path extrusionOk="0" h="394" w="1644">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2304863" y="3969751"/>
                <a:ext cx="53088" cy="38766"/>
              </a:xfrm>
              <a:custGeom>
                <a:rect b="b" l="l" r="r" t="t"/>
                <a:pathLst>
                  <a:path extrusionOk="0" h="1218" w="1668">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2489813" y="3969751"/>
                <a:ext cx="53088" cy="38766"/>
              </a:xfrm>
              <a:custGeom>
                <a:rect b="b" l="l" r="r" t="t"/>
                <a:pathLst>
                  <a:path extrusionOk="0" h="1218" w="1668">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2396972" y="4022807"/>
                <a:ext cx="53088" cy="38766"/>
              </a:xfrm>
              <a:custGeom>
                <a:rect b="b" l="l" r="r" t="t"/>
                <a:pathLst>
                  <a:path extrusionOk="0" h="1218" w="1668">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2212404" y="4075386"/>
                <a:ext cx="53088" cy="38861"/>
              </a:xfrm>
              <a:custGeom>
                <a:rect b="b" l="l" r="r" t="t"/>
                <a:pathLst>
                  <a:path extrusionOk="0" h="1221" w="1668">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2396972" y="3916694"/>
                <a:ext cx="53088" cy="38798"/>
              </a:xfrm>
              <a:custGeom>
                <a:rect b="b" l="l" r="r" t="t"/>
                <a:pathLst>
                  <a:path extrusionOk="0" h="1219" w="1668">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81" name="Google Shape;181;p22"/>
          <p:cNvCxnSpPr/>
          <p:nvPr/>
        </p:nvCxnSpPr>
        <p:spPr>
          <a:xfrm>
            <a:off x="1380325" y="1669775"/>
            <a:ext cx="0" cy="1061400"/>
          </a:xfrm>
          <a:prstGeom prst="straightConnector1">
            <a:avLst/>
          </a:prstGeom>
          <a:noFill/>
          <a:ln cap="flat" cmpd="sng" w="9525">
            <a:solidFill>
              <a:schemeClr val="dk2"/>
            </a:solidFill>
            <a:prstDash val="dash"/>
            <a:round/>
            <a:headEnd len="med" w="med" type="none"/>
            <a:tailEnd len="med" w="med" type="none"/>
          </a:ln>
        </p:spPr>
      </p:cxnSp>
      <p:cxnSp>
        <p:nvCxnSpPr>
          <p:cNvPr id="182" name="Google Shape;182;p22"/>
          <p:cNvCxnSpPr/>
          <p:nvPr/>
        </p:nvCxnSpPr>
        <p:spPr>
          <a:xfrm>
            <a:off x="5699275" y="1669775"/>
            <a:ext cx="0" cy="1061400"/>
          </a:xfrm>
          <a:prstGeom prst="straightConnector1">
            <a:avLst/>
          </a:prstGeom>
          <a:noFill/>
          <a:ln cap="flat" cmpd="sng" w="9525">
            <a:solidFill>
              <a:schemeClr val="dk2"/>
            </a:solidFill>
            <a:prstDash val="dash"/>
            <a:round/>
            <a:headEnd len="med" w="med" type="none"/>
            <a:tailEnd len="med" w="med" type="none"/>
          </a:ln>
        </p:spPr>
      </p:cxnSp>
      <p:cxnSp>
        <p:nvCxnSpPr>
          <p:cNvPr id="183" name="Google Shape;183;p22"/>
          <p:cNvCxnSpPr/>
          <p:nvPr/>
        </p:nvCxnSpPr>
        <p:spPr>
          <a:xfrm>
            <a:off x="1381250" y="3444600"/>
            <a:ext cx="0" cy="1061400"/>
          </a:xfrm>
          <a:prstGeom prst="straightConnector1">
            <a:avLst/>
          </a:prstGeom>
          <a:noFill/>
          <a:ln cap="flat" cmpd="sng" w="9525">
            <a:solidFill>
              <a:schemeClr val="dk2"/>
            </a:solidFill>
            <a:prstDash val="dash"/>
            <a:round/>
            <a:headEnd len="med" w="med" type="none"/>
            <a:tailEnd len="med" w="med" type="none"/>
          </a:ln>
        </p:spPr>
      </p:cxnSp>
      <p:cxnSp>
        <p:nvCxnSpPr>
          <p:cNvPr id="184" name="Google Shape;184;p22"/>
          <p:cNvCxnSpPr/>
          <p:nvPr/>
        </p:nvCxnSpPr>
        <p:spPr>
          <a:xfrm>
            <a:off x="5700225" y="3444600"/>
            <a:ext cx="0" cy="10614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500" fill="hold"/>
                                        <p:tgtEl>
                                          <p:spTgt spid="145"/>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500"/>
                                        <p:tgtEl>
                                          <p:spTgt spid="160"/>
                                        </p:tgtEl>
                                        <p:attrNameLst>
                                          <p:attrName>ppt_w</p:attrName>
                                        </p:attrNameLst>
                                      </p:cBhvr>
                                      <p:tavLst>
                                        <p:tav fmla="" tm="0">
                                          <p:val>
                                            <p:strVal val="0"/>
                                          </p:val>
                                        </p:tav>
                                        <p:tav fmla="" tm="100000">
                                          <p:val>
                                            <p:strVal val="#ppt_w"/>
                                          </p:val>
                                        </p:tav>
                                      </p:tavLst>
                                    </p:anim>
                                    <p:anim calcmode="lin" valueType="num">
                                      <p:cBhvr additive="base">
                                        <p:cTn dur="500"/>
                                        <p:tgtEl>
                                          <p:spTgt spid="160"/>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mph" presetID="8" presetSubtype="0">
                                  <p:stCondLst>
                                    <p:cond delay="0"/>
                                  </p:stCondLst>
                                  <p:childTnLst>
                                    <p:animRot by="-21600000">
                                      <p:cBhvr>
                                        <p:cTn dur="500" fill="hold"/>
                                        <p:tgtEl>
                                          <p:spTgt spid="130"/>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500"/>
                                        <p:tgtEl>
                                          <p:spTgt spid="140"/>
                                        </p:tgtEl>
                                        <p:attrNameLst>
                                          <p:attrName>ppt_w</p:attrName>
                                        </p:attrNameLst>
                                      </p:cBhvr>
                                      <p:tavLst>
                                        <p:tav fmla="" tm="0">
                                          <p:val>
                                            <p:strVal val="0"/>
                                          </p:val>
                                        </p:tav>
                                        <p:tav fmla="" tm="100000">
                                          <p:val>
                                            <p:strVal val="#ppt_w"/>
                                          </p:val>
                                        </p:tav>
                                      </p:tavLst>
                                    </p:anim>
                                    <p:anim calcmode="lin" valueType="num">
                                      <p:cBhvr additive="base">
                                        <p:cTn dur="500"/>
                                        <p:tgtEl>
                                          <p:spTgt spid="14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mph" presetID="8" presetSubtype="0">
                                  <p:stCondLst>
                                    <p:cond delay="0"/>
                                  </p:stCondLst>
                                  <p:childTnLst>
                                    <p:animRot by="-21600000">
                                      <p:cBhvr>
                                        <p:cTn dur="500" fill="hold"/>
                                        <p:tgtEl>
                                          <p:spTgt spid="146"/>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ppt_w</p:attrName>
                                        </p:attrNameLst>
                                      </p:cBhvr>
                                      <p:tavLst>
                                        <p:tav fmla="" tm="0">
                                          <p:val>
                                            <p:strVal val="0"/>
                                          </p:val>
                                        </p:tav>
                                        <p:tav fmla="" tm="100000">
                                          <p:val>
                                            <p:strVal val="#ppt_w"/>
                                          </p:val>
                                        </p:tav>
                                      </p:tavLst>
                                    </p:anim>
                                    <p:anim calcmode="lin" valueType="num">
                                      <p:cBhvr additive="base">
                                        <p:cTn dur="500"/>
                                        <p:tgtEl>
                                          <p:spTgt spid="148"/>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mph" presetID="8" presetSubtype="0">
                                  <p:stCondLst>
                                    <p:cond delay="0"/>
                                  </p:stCondLst>
                                  <p:childTnLst>
                                    <p:animRot by="-21600000">
                                      <p:cBhvr>
                                        <p:cTn dur="500" fill="hold"/>
                                        <p:tgtEl>
                                          <p:spTgt spid="147"/>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ppt_w</p:attrName>
                                        </p:attrNameLst>
                                      </p:cBhvr>
                                      <p:tavLst>
                                        <p:tav fmla="" tm="0">
                                          <p:val>
                                            <p:strVal val="0"/>
                                          </p:val>
                                        </p:tav>
                                        <p:tav fmla="" tm="100000">
                                          <p:val>
                                            <p:strVal val="#ppt_w"/>
                                          </p:val>
                                        </p:tav>
                                      </p:tavLst>
                                    </p:anim>
                                    <p:anim calcmode="lin" valueType="num">
                                      <p:cBhvr additive="base">
                                        <p:cTn dur="500"/>
                                        <p:tgtEl>
                                          <p:spTgt spid="1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0"/>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Tipos de modelos</a:t>
            </a:r>
            <a:endParaRPr sz="3100"/>
          </a:p>
          <a:p>
            <a:pPr indent="0" lvl="0" marL="0" rtl="0" algn="ctr">
              <a:spcBef>
                <a:spcPts val="0"/>
              </a:spcBef>
              <a:spcAft>
                <a:spcPts val="0"/>
              </a:spcAft>
              <a:buNone/>
            </a:pPr>
            <a:r>
              <a:t/>
            </a:r>
            <a:endParaRPr sz="3100"/>
          </a:p>
        </p:txBody>
      </p:sp>
      <p:sp>
        <p:nvSpPr>
          <p:cNvPr id="356" name="Google Shape;356;p40"/>
          <p:cNvSpPr txBox="1"/>
          <p:nvPr>
            <p:ph idx="1" type="subTitle"/>
          </p:nvPr>
        </p:nvSpPr>
        <p:spPr>
          <a:xfrm>
            <a:off x="238600" y="1047600"/>
            <a:ext cx="4684800" cy="3048300"/>
          </a:xfrm>
          <a:prstGeom prst="rect">
            <a:avLst/>
          </a:prstGeom>
        </p:spPr>
        <p:txBody>
          <a:bodyPr anchorCtr="0" anchor="t" bIns="91425" lIns="91425" spcFirstLastPara="1" rIns="91425" wrap="square" tIns="91425">
            <a:noAutofit/>
          </a:bodyPr>
          <a:lstStyle/>
          <a:p>
            <a:pPr indent="-419100" lvl="0" marL="457200" rtl="0" algn="just">
              <a:lnSpc>
                <a:spcPct val="200000"/>
              </a:lnSpc>
              <a:spcBef>
                <a:spcPts val="0"/>
              </a:spcBef>
              <a:spcAft>
                <a:spcPts val="0"/>
              </a:spcAft>
              <a:buSzPts val="3000"/>
              <a:buChar char="●"/>
            </a:pPr>
            <a:r>
              <a:rPr lang="en" sz="3000"/>
              <a:t>Regresión</a:t>
            </a:r>
            <a:endParaRPr sz="3000"/>
          </a:p>
          <a:p>
            <a:pPr indent="-419100" lvl="0" marL="457200" rtl="0" algn="just">
              <a:lnSpc>
                <a:spcPct val="200000"/>
              </a:lnSpc>
              <a:spcBef>
                <a:spcPts val="0"/>
              </a:spcBef>
              <a:spcAft>
                <a:spcPts val="0"/>
              </a:spcAft>
              <a:buSzPts val="3000"/>
              <a:buChar char="●"/>
            </a:pPr>
            <a:r>
              <a:rPr lang="en" sz="3000"/>
              <a:t>Clasificación</a:t>
            </a:r>
            <a:endParaRPr sz="3000"/>
          </a:p>
          <a:p>
            <a:pPr indent="-419100" lvl="0" marL="457200" rtl="0" algn="just">
              <a:lnSpc>
                <a:spcPct val="200000"/>
              </a:lnSpc>
              <a:spcBef>
                <a:spcPts val="0"/>
              </a:spcBef>
              <a:spcAft>
                <a:spcPts val="0"/>
              </a:spcAft>
              <a:buSzPts val="3000"/>
              <a:buChar char="●"/>
            </a:pPr>
            <a:r>
              <a:rPr lang="en" sz="3000"/>
              <a:t>Agrupamiento</a:t>
            </a:r>
            <a:endParaRPr sz="3000"/>
          </a:p>
        </p:txBody>
      </p:sp>
      <p:pic>
        <p:nvPicPr>
          <p:cNvPr id="357" name="Google Shape;357;p40"/>
          <p:cNvPicPr preferRelativeResize="0"/>
          <p:nvPr/>
        </p:nvPicPr>
        <p:blipFill>
          <a:blip r:embed="rId3">
            <a:alphaModFix/>
          </a:blip>
          <a:stretch>
            <a:fillRect/>
          </a:stretch>
        </p:blipFill>
        <p:spPr>
          <a:xfrm>
            <a:off x="3661025" y="1047600"/>
            <a:ext cx="5086449" cy="31715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Tipos de aprendizaje</a:t>
            </a:r>
            <a:endParaRPr sz="3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Tipos de aprendizaje</a:t>
            </a:r>
            <a:endParaRPr sz="3100"/>
          </a:p>
          <a:p>
            <a:pPr indent="0" lvl="0" marL="0" rtl="0" algn="l">
              <a:spcBef>
                <a:spcPts val="0"/>
              </a:spcBef>
              <a:spcAft>
                <a:spcPts val="0"/>
              </a:spcAft>
              <a:buNone/>
            </a:pPr>
            <a:r>
              <a:t/>
            </a:r>
            <a:endParaRPr sz="3100"/>
          </a:p>
          <a:p>
            <a:pPr indent="0" lvl="0" marL="0" rtl="0" algn="ctr">
              <a:spcBef>
                <a:spcPts val="0"/>
              </a:spcBef>
              <a:spcAft>
                <a:spcPts val="0"/>
              </a:spcAft>
              <a:buNone/>
            </a:pPr>
            <a:r>
              <a:t/>
            </a:r>
            <a:endParaRPr sz="3100"/>
          </a:p>
        </p:txBody>
      </p:sp>
      <p:sp>
        <p:nvSpPr>
          <p:cNvPr id="368" name="Google Shape;368;p42"/>
          <p:cNvSpPr txBox="1"/>
          <p:nvPr>
            <p:ph idx="1" type="subTitle"/>
          </p:nvPr>
        </p:nvSpPr>
        <p:spPr>
          <a:xfrm>
            <a:off x="238600" y="1047600"/>
            <a:ext cx="4684800" cy="3048300"/>
          </a:xfrm>
          <a:prstGeom prst="rect">
            <a:avLst/>
          </a:prstGeom>
        </p:spPr>
        <p:txBody>
          <a:bodyPr anchorCtr="0" anchor="t" bIns="91425" lIns="91425" spcFirstLastPara="1" rIns="91425" wrap="square" tIns="91425">
            <a:noAutofit/>
          </a:bodyPr>
          <a:lstStyle/>
          <a:p>
            <a:pPr indent="-419100" lvl="0" marL="457200" rtl="0" algn="just">
              <a:lnSpc>
                <a:spcPct val="200000"/>
              </a:lnSpc>
              <a:spcBef>
                <a:spcPts val="0"/>
              </a:spcBef>
              <a:spcAft>
                <a:spcPts val="0"/>
              </a:spcAft>
              <a:buSzPts val="3000"/>
              <a:buChar char="●"/>
            </a:pPr>
            <a:r>
              <a:rPr lang="en" sz="3000"/>
              <a:t>Supervisado</a:t>
            </a:r>
            <a:endParaRPr sz="3000"/>
          </a:p>
          <a:p>
            <a:pPr indent="-419100" lvl="0" marL="457200" rtl="0" algn="just">
              <a:lnSpc>
                <a:spcPct val="200000"/>
              </a:lnSpc>
              <a:spcBef>
                <a:spcPts val="0"/>
              </a:spcBef>
              <a:spcAft>
                <a:spcPts val="0"/>
              </a:spcAft>
              <a:buSzPts val="3000"/>
              <a:buChar char="●"/>
            </a:pPr>
            <a:r>
              <a:rPr lang="en" sz="3000"/>
              <a:t>No </a:t>
            </a:r>
            <a:r>
              <a:rPr lang="en" sz="3000"/>
              <a:t>Supervisado</a:t>
            </a:r>
            <a:endParaRPr sz="3000"/>
          </a:p>
          <a:p>
            <a:pPr indent="-419100" lvl="0" marL="457200" rtl="0" algn="just">
              <a:lnSpc>
                <a:spcPct val="200000"/>
              </a:lnSpc>
              <a:spcBef>
                <a:spcPts val="0"/>
              </a:spcBef>
              <a:spcAft>
                <a:spcPts val="0"/>
              </a:spcAft>
              <a:buSzPts val="3000"/>
              <a:buChar char="●"/>
            </a:pPr>
            <a:r>
              <a:rPr lang="en" sz="3000"/>
              <a:t>Refuerzo</a:t>
            </a:r>
            <a:endParaRPr sz="3000"/>
          </a:p>
        </p:txBody>
      </p:sp>
      <p:pic>
        <p:nvPicPr>
          <p:cNvPr id="369" name="Google Shape;369;p42"/>
          <p:cNvPicPr preferRelativeResize="0"/>
          <p:nvPr/>
        </p:nvPicPr>
        <p:blipFill>
          <a:blip r:embed="rId3">
            <a:alphaModFix/>
          </a:blip>
          <a:stretch>
            <a:fillRect/>
          </a:stretch>
        </p:blipFill>
        <p:spPr>
          <a:xfrm>
            <a:off x="4616775" y="989650"/>
            <a:ext cx="3915799" cy="33871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3"/>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Conceptos básicos de Estadística</a:t>
            </a:r>
            <a:endParaRPr sz="3100"/>
          </a:p>
        </p:txBody>
      </p:sp>
      <p:pic>
        <p:nvPicPr>
          <p:cNvPr id="375" name="Google Shape;375;p43"/>
          <p:cNvPicPr preferRelativeResize="0"/>
          <p:nvPr/>
        </p:nvPicPr>
        <p:blipFill>
          <a:blip r:embed="rId3">
            <a:alphaModFix/>
          </a:blip>
          <a:stretch>
            <a:fillRect/>
          </a:stretch>
        </p:blipFill>
        <p:spPr>
          <a:xfrm>
            <a:off x="1617475" y="1410900"/>
            <a:ext cx="5800725" cy="3324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type="title"/>
          </p:nvPr>
        </p:nvSpPr>
        <p:spPr>
          <a:xfrm>
            <a:off x="463925" y="260575"/>
            <a:ext cx="81945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Conceptos básicos de Estadística</a:t>
            </a:r>
            <a:endParaRPr sz="3100"/>
          </a:p>
        </p:txBody>
      </p:sp>
      <p:sp>
        <p:nvSpPr>
          <p:cNvPr id="381" name="Google Shape;381;p44"/>
          <p:cNvSpPr txBox="1"/>
          <p:nvPr>
            <p:ph idx="1" type="subTitle"/>
          </p:nvPr>
        </p:nvSpPr>
        <p:spPr>
          <a:xfrm>
            <a:off x="238600" y="1047600"/>
            <a:ext cx="5552700" cy="30483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SzPts val="1300"/>
              <a:buAutoNum type="arabicPeriod"/>
            </a:pPr>
            <a:r>
              <a:rPr lang="en" sz="1300"/>
              <a:t>Media (Mean)</a:t>
            </a:r>
            <a:endParaRPr sz="1300"/>
          </a:p>
          <a:p>
            <a:pPr indent="-311150" lvl="0" marL="457200" rtl="0" algn="just">
              <a:lnSpc>
                <a:spcPct val="150000"/>
              </a:lnSpc>
              <a:spcBef>
                <a:spcPts val="0"/>
              </a:spcBef>
              <a:spcAft>
                <a:spcPts val="0"/>
              </a:spcAft>
              <a:buSzPts val="1300"/>
              <a:buAutoNum type="arabicPeriod"/>
            </a:pPr>
            <a:r>
              <a:rPr lang="en" sz="1300"/>
              <a:t>Mediana (Median)</a:t>
            </a:r>
            <a:endParaRPr sz="1300"/>
          </a:p>
          <a:p>
            <a:pPr indent="-311150" lvl="0" marL="457200" rtl="0" algn="just">
              <a:lnSpc>
                <a:spcPct val="150000"/>
              </a:lnSpc>
              <a:spcBef>
                <a:spcPts val="0"/>
              </a:spcBef>
              <a:spcAft>
                <a:spcPts val="0"/>
              </a:spcAft>
              <a:buSzPts val="1300"/>
              <a:buAutoNum type="arabicPeriod"/>
            </a:pPr>
            <a:r>
              <a:rPr lang="en" sz="1300"/>
              <a:t>Moda (Mode)</a:t>
            </a:r>
            <a:endParaRPr sz="1300"/>
          </a:p>
          <a:p>
            <a:pPr indent="-311150" lvl="0" marL="457200" rtl="0" algn="just">
              <a:lnSpc>
                <a:spcPct val="150000"/>
              </a:lnSpc>
              <a:spcBef>
                <a:spcPts val="0"/>
              </a:spcBef>
              <a:spcAft>
                <a:spcPts val="0"/>
              </a:spcAft>
              <a:buSzPts val="1300"/>
              <a:buAutoNum type="arabicPeriod"/>
            </a:pPr>
            <a:r>
              <a:rPr lang="en" sz="1300"/>
              <a:t>Desviación estándar (Standard Deviation)</a:t>
            </a:r>
            <a:endParaRPr sz="1300"/>
          </a:p>
          <a:p>
            <a:pPr indent="-311150" lvl="0" marL="457200" rtl="0" algn="just">
              <a:lnSpc>
                <a:spcPct val="150000"/>
              </a:lnSpc>
              <a:spcBef>
                <a:spcPts val="0"/>
              </a:spcBef>
              <a:spcAft>
                <a:spcPts val="0"/>
              </a:spcAft>
              <a:buSzPts val="1300"/>
              <a:buAutoNum type="arabicPeriod"/>
            </a:pPr>
            <a:r>
              <a:rPr lang="en" sz="1300"/>
              <a:t>Correlación (Correlation)</a:t>
            </a:r>
            <a:endParaRPr sz="1300"/>
          </a:p>
          <a:p>
            <a:pPr indent="-311150" lvl="0" marL="457200" rtl="0" algn="just">
              <a:lnSpc>
                <a:spcPct val="150000"/>
              </a:lnSpc>
              <a:spcBef>
                <a:spcPts val="0"/>
              </a:spcBef>
              <a:spcAft>
                <a:spcPts val="0"/>
              </a:spcAft>
              <a:buSzPts val="1300"/>
              <a:buAutoNum type="arabicPeriod"/>
            </a:pPr>
            <a:r>
              <a:rPr lang="en" sz="1300"/>
              <a:t>Varianza (Variance)</a:t>
            </a:r>
            <a:endParaRPr sz="1300"/>
          </a:p>
          <a:p>
            <a:pPr indent="-311150" lvl="0" marL="457200" rtl="0" algn="just">
              <a:lnSpc>
                <a:spcPct val="150000"/>
              </a:lnSpc>
              <a:spcBef>
                <a:spcPts val="0"/>
              </a:spcBef>
              <a:spcAft>
                <a:spcPts val="0"/>
              </a:spcAft>
              <a:buSzPts val="1300"/>
              <a:buAutoNum type="arabicPeriod"/>
            </a:pPr>
            <a:r>
              <a:rPr lang="en" sz="1300"/>
              <a:t>Distribución de probabilidad (Probability Distribution)</a:t>
            </a:r>
            <a:endParaRPr sz="1300"/>
          </a:p>
          <a:p>
            <a:pPr indent="-311150" lvl="0" marL="457200" rtl="0" algn="just">
              <a:lnSpc>
                <a:spcPct val="150000"/>
              </a:lnSpc>
              <a:spcBef>
                <a:spcPts val="0"/>
              </a:spcBef>
              <a:spcAft>
                <a:spcPts val="0"/>
              </a:spcAft>
              <a:buSzPts val="1300"/>
              <a:buAutoNum type="arabicPeriod"/>
            </a:pPr>
            <a:r>
              <a:rPr lang="en" sz="1300"/>
              <a:t>Regresión (Regression)</a:t>
            </a:r>
            <a:endParaRPr sz="1300"/>
          </a:p>
          <a:p>
            <a:pPr indent="-311150" lvl="0" marL="457200" rtl="0" algn="just">
              <a:lnSpc>
                <a:spcPct val="150000"/>
              </a:lnSpc>
              <a:spcBef>
                <a:spcPts val="0"/>
              </a:spcBef>
              <a:spcAft>
                <a:spcPts val="0"/>
              </a:spcAft>
              <a:buSzPts val="1300"/>
              <a:buAutoNum type="arabicPeriod"/>
            </a:pPr>
            <a:r>
              <a:rPr lang="en" sz="1300"/>
              <a:t>Muestreo (Sampling)</a:t>
            </a:r>
            <a:endParaRPr sz="1300"/>
          </a:p>
          <a:p>
            <a:pPr indent="-311150" lvl="0" marL="457200" rtl="0" algn="just">
              <a:lnSpc>
                <a:spcPct val="150000"/>
              </a:lnSpc>
              <a:spcBef>
                <a:spcPts val="0"/>
              </a:spcBef>
              <a:spcAft>
                <a:spcPts val="0"/>
              </a:spcAft>
              <a:buSzPts val="1300"/>
              <a:buAutoNum type="arabicPeriod"/>
            </a:pPr>
            <a:r>
              <a:rPr lang="en" sz="1300"/>
              <a:t>Test de hipótesis (Hypothesis Testing)</a:t>
            </a:r>
            <a:endParaRPr sz="1300"/>
          </a:p>
          <a:p>
            <a:pPr indent="-311150" lvl="0" marL="457200" rtl="0" algn="just">
              <a:lnSpc>
                <a:spcPct val="150000"/>
              </a:lnSpc>
              <a:spcBef>
                <a:spcPts val="0"/>
              </a:spcBef>
              <a:spcAft>
                <a:spcPts val="0"/>
              </a:spcAft>
              <a:buSzPts val="1300"/>
              <a:buAutoNum type="arabicPeriod"/>
            </a:pPr>
            <a:r>
              <a:rPr lang="en" sz="1300"/>
              <a:t>Estimación de parámetros (Parameter Estimation)</a:t>
            </a:r>
            <a:endParaRPr sz="1300"/>
          </a:p>
          <a:p>
            <a:pPr indent="-311150" lvl="0" marL="457200" rtl="0" algn="just">
              <a:lnSpc>
                <a:spcPct val="150000"/>
              </a:lnSpc>
              <a:spcBef>
                <a:spcPts val="0"/>
              </a:spcBef>
              <a:spcAft>
                <a:spcPts val="0"/>
              </a:spcAft>
              <a:buSzPts val="1300"/>
              <a:buAutoNum type="arabicPeriod"/>
            </a:pPr>
            <a:r>
              <a:rPr lang="en" sz="1300"/>
              <a:t>Error (Error)</a:t>
            </a:r>
            <a:endParaRPr sz="1300"/>
          </a:p>
        </p:txBody>
      </p:sp>
      <p:pic>
        <p:nvPicPr>
          <p:cNvPr id="382" name="Google Shape;382;p44"/>
          <p:cNvPicPr preferRelativeResize="0"/>
          <p:nvPr/>
        </p:nvPicPr>
        <p:blipFill>
          <a:blip r:embed="rId3">
            <a:alphaModFix/>
          </a:blip>
          <a:stretch>
            <a:fillRect/>
          </a:stretch>
        </p:blipFill>
        <p:spPr>
          <a:xfrm>
            <a:off x="4990325" y="1370750"/>
            <a:ext cx="3885701" cy="2402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type="title"/>
          </p:nvPr>
        </p:nvSpPr>
        <p:spPr>
          <a:xfrm>
            <a:off x="463925" y="260575"/>
            <a:ext cx="81945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Conceptos avanzados</a:t>
            </a:r>
            <a:endParaRPr sz="3100"/>
          </a:p>
        </p:txBody>
      </p:sp>
      <p:sp>
        <p:nvSpPr>
          <p:cNvPr id="388" name="Google Shape;388;p45"/>
          <p:cNvSpPr txBox="1"/>
          <p:nvPr>
            <p:ph idx="1" type="subTitle"/>
          </p:nvPr>
        </p:nvSpPr>
        <p:spPr>
          <a:xfrm>
            <a:off x="238600" y="1047600"/>
            <a:ext cx="4257900" cy="30483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lang="en" sz="1400"/>
              <a:t>Aprendizaje automático (Machine Learning)</a:t>
            </a:r>
            <a:endParaRPr sz="1400"/>
          </a:p>
          <a:p>
            <a:pPr indent="-317500" lvl="0" marL="457200" rtl="0" algn="just">
              <a:lnSpc>
                <a:spcPct val="150000"/>
              </a:lnSpc>
              <a:spcBef>
                <a:spcPts val="0"/>
              </a:spcBef>
              <a:spcAft>
                <a:spcPts val="0"/>
              </a:spcAft>
              <a:buSzPts val="1400"/>
              <a:buChar char="●"/>
            </a:pPr>
            <a:r>
              <a:rPr lang="en" sz="1400"/>
              <a:t>Modelo de Aprendizaje</a:t>
            </a:r>
            <a:endParaRPr sz="1400"/>
          </a:p>
          <a:p>
            <a:pPr indent="-317500" lvl="0" marL="457200" rtl="0" algn="just">
              <a:lnSpc>
                <a:spcPct val="150000"/>
              </a:lnSpc>
              <a:spcBef>
                <a:spcPts val="0"/>
              </a:spcBef>
              <a:spcAft>
                <a:spcPts val="0"/>
              </a:spcAft>
              <a:buSzPts val="1400"/>
              <a:buChar char="●"/>
            </a:pPr>
            <a:r>
              <a:rPr lang="en" sz="1400"/>
              <a:t>Datos (Data)</a:t>
            </a:r>
            <a:endParaRPr sz="1400"/>
          </a:p>
          <a:p>
            <a:pPr indent="-317500" lvl="0" marL="457200" rtl="0" algn="just">
              <a:lnSpc>
                <a:spcPct val="150000"/>
              </a:lnSpc>
              <a:spcBef>
                <a:spcPts val="0"/>
              </a:spcBef>
              <a:spcAft>
                <a:spcPts val="0"/>
              </a:spcAft>
              <a:buSzPts val="1400"/>
              <a:buChar char="●"/>
            </a:pPr>
            <a:r>
              <a:rPr lang="en" sz="1400"/>
              <a:t>Entrenamiento (Training)</a:t>
            </a:r>
            <a:endParaRPr sz="1400"/>
          </a:p>
          <a:p>
            <a:pPr indent="-317500" lvl="0" marL="457200" rtl="0" algn="just">
              <a:lnSpc>
                <a:spcPct val="150000"/>
              </a:lnSpc>
              <a:spcBef>
                <a:spcPts val="0"/>
              </a:spcBef>
              <a:spcAft>
                <a:spcPts val="0"/>
              </a:spcAft>
              <a:buSzPts val="1400"/>
              <a:buChar char="●"/>
            </a:pPr>
            <a:r>
              <a:rPr lang="en" sz="1400"/>
              <a:t>Validación (Validation)</a:t>
            </a:r>
            <a:endParaRPr sz="1400"/>
          </a:p>
          <a:p>
            <a:pPr indent="-317500" lvl="0" marL="457200" rtl="0" algn="just">
              <a:lnSpc>
                <a:spcPct val="150000"/>
              </a:lnSpc>
              <a:spcBef>
                <a:spcPts val="0"/>
              </a:spcBef>
              <a:spcAft>
                <a:spcPts val="0"/>
              </a:spcAft>
              <a:buSzPts val="1400"/>
              <a:buChar char="●"/>
            </a:pPr>
            <a:r>
              <a:rPr lang="en" sz="1400"/>
              <a:t>Prueba (Testing)</a:t>
            </a:r>
            <a:endParaRPr sz="1400"/>
          </a:p>
          <a:p>
            <a:pPr indent="-317500" lvl="0" marL="457200" rtl="0" algn="just">
              <a:lnSpc>
                <a:spcPct val="150000"/>
              </a:lnSpc>
              <a:spcBef>
                <a:spcPts val="0"/>
              </a:spcBef>
              <a:spcAft>
                <a:spcPts val="0"/>
              </a:spcAft>
              <a:buSzPts val="1400"/>
              <a:buChar char="●"/>
            </a:pPr>
            <a:r>
              <a:rPr lang="en" sz="1400"/>
              <a:t>Sobreajuste (Overfitting)</a:t>
            </a:r>
            <a:endParaRPr sz="1400"/>
          </a:p>
          <a:p>
            <a:pPr indent="-317500" lvl="0" marL="457200" rtl="0" algn="just">
              <a:lnSpc>
                <a:spcPct val="150000"/>
              </a:lnSpc>
              <a:spcBef>
                <a:spcPts val="0"/>
              </a:spcBef>
              <a:spcAft>
                <a:spcPts val="0"/>
              </a:spcAft>
              <a:buSzPts val="1400"/>
              <a:buChar char="●"/>
            </a:pPr>
            <a:r>
              <a:rPr lang="en" sz="1400"/>
              <a:t>Subajuste (Underfitting)</a:t>
            </a:r>
            <a:endParaRPr sz="1400"/>
          </a:p>
          <a:p>
            <a:pPr indent="-317500" lvl="0" marL="457200" rtl="0" algn="just">
              <a:lnSpc>
                <a:spcPct val="150000"/>
              </a:lnSpc>
              <a:spcBef>
                <a:spcPts val="0"/>
              </a:spcBef>
              <a:spcAft>
                <a:spcPts val="0"/>
              </a:spcAft>
              <a:buSzPts val="1400"/>
              <a:buChar char="●"/>
            </a:pPr>
            <a:r>
              <a:rPr lang="en" sz="1400"/>
              <a:t>Hiperparámetros (Hyperparameters)</a:t>
            </a:r>
            <a:endParaRPr sz="1400"/>
          </a:p>
          <a:p>
            <a:pPr indent="-317500" lvl="0" marL="457200" rtl="0" algn="just">
              <a:lnSpc>
                <a:spcPct val="150000"/>
              </a:lnSpc>
              <a:spcBef>
                <a:spcPts val="0"/>
              </a:spcBef>
              <a:spcAft>
                <a:spcPts val="0"/>
              </a:spcAft>
              <a:buSzPts val="1400"/>
              <a:buChar char="●"/>
            </a:pPr>
            <a:r>
              <a:rPr lang="en" sz="1400"/>
              <a:t>Función de Pérdida (Loss Function)</a:t>
            </a:r>
            <a:endParaRPr sz="1400"/>
          </a:p>
          <a:p>
            <a:pPr indent="-317500" lvl="0" marL="457200" rtl="0" algn="just">
              <a:lnSpc>
                <a:spcPct val="150000"/>
              </a:lnSpc>
              <a:spcBef>
                <a:spcPts val="0"/>
              </a:spcBef>
              <a:spcAft>
                <a:spcPts val="0"/>
              </a:spcAft>
              <a:buSzPts val="1400"/>
              <a:buChar char="●"/>
            </a:pPr>
            <a:r>
              <a:rPr lang="en" sz="1400"/>
              <a:t>Optimización</a:t>
            </a:r>
            <a:endParaRPr sz="1400"/>
          </a:p>
        </p:txBody>
      </p:sp>
      <p:pic>
        <p:nvPicPr>
          <p:cNvPr id="389" name="Google Shape;389;p45"/>
          <p:cNvPicPr preferRelativeResize="0"/>
          <p:nvPr/>
        </p:nvPicPr>
        <p:blipFill>
          <a:blip r:embed="rId3">
            <a:alphaModFix/>
          </a:blip>
          <a:stretch>
            <a:fillRect/>
          </a:stretch>
        </p:blipFill>
        <p:spPr>
          <a:xfrm>
            <a:off x="4624175" y="1336475"/>
            <a:ext cx="4342701" cy="28145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ph type="title"/>
          </p:nvPr>
        </p:nvSpPr>
        <p:spPr>
          <a:xfrm>
            <a:off x="411275" y="539500"/>
            <a:ext cx="8019600" cy="25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Modelos de </a:t>
            </a:r>
            <a:r>
              <a:rPr lang="en"/>
              <a:t>predicción</a:t>
            </a:r>
            <a:r>
              <a:rPr lang="en"/>
              <a:t>/regresión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Modelos de Predicción</a:t>
            </a:r>
            <a:endParaRPr sz="3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Modelos de </a:t>
            </a:r>
            <a:r>
              <a:rPr lang="en" sz="3100"/>
              <a:t>Predicción</a:t>
            </a:r>
            <a:endParaRPr sz="3100"/>
          </a:p>
          <a:p>
            <a:pPr indent="0" lvl="0" marL="0" rtl="0" algn="ctr">
              <a:spcBef>
                <a:spcPts val="0"/>
              </a:spcBef>
              <a:spcAft>
                <a:spcPts val="0"/>
              </a:spcAft>
              <a:buNone/>
            </a:pPr>
            <a:r>
              <a:t/>
            </a:r>
            <a:endParaRPr sz="3100"/>
          </a:p>
        </p:txBody>
      </p:sp>
      <p:sp>
        <p:nvSpPr>
          <p:cNvPr id="405" name="Google Shape;405;p48"/>
          <p:cNvSpPr txBox="1"/>
          <p:nvPr>
            <p:ph idx="1" type="subTitle"/>
          </p:nvPr>
        </p:nvSpPr>
        <p:spPr>
          <a:xfrm>
            <a:off x="377000" y="1274738"/>
            <a:ext cx="4524000" cy="30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denomina modelo predictivo a un método de análisis de datos y estadísticas para definir hipótesis o deducir resultados o sucesos futuros. El modelo genera </a:t>
            </a:r>
            <a:r>
              <a:rPr b="1" lang="en"/>
              <a:t>predicciones con un grado de probabilidad según las variables analizadas. </a:t>
            </a:r>
            <a:r>
              <a:rPr lang="en"/>
              <a:t>Por lo general los modelos predictivos, no tienen una precisión del 100%, puesto que de ser así, significa, que nuestra data no es lo suficientemente grande o buena para llevar a cabo una predicción. La calidad de los datos es esencial a la hora de trabajar con modelos predictivos.</a:t>
            </a:r>
            <a:endParaRPr b="1"/>
          </a:p>
        </p:txBody>
      </p:sp>
      <p:pic>
        <p:nvPicPr>
          <p:cNvPr id="406" name="Google Shape;406;p48"/>
          <p:cNvPicPr preferRelativeResize="0"/>
          <p:nvPr/>
        </p:nvPicPr>
        <p:blipFill>
          <a:blip r:embed="rId3">
            <a:alphaModFix/>
          </a:blip>
          <a:stretch>
            <a:fillRect/>
          </a:stretch>
        </p:blipFill>
        <p:spPr>
          <a:xfrm>
            <a:off x="5019250" y="1019575"/>
            <a:ext cx="3819124" cy="38191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9"/>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Regresión Lineal</a:t>
            </a:r>
            <a:endParaRPr sz="3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p:nvPr/>
        </p:nvSpPr>
        <p:spPr>
          <a:xfrm>
            <a:off x="7871264" y="1690325"/>
            <a:ext cx="1061400" cy="1061400"/>
          </a:xfrm>
          <a:prstGeom prst="flowChar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txBox="1"/>
          <p:nvPr>
            <p:ph type="title"/>
          </p:nvPr>
        </p:nvSpPr>
        <p:spPr>
          <a:xfrm>
            <a:off x="3366150" y="539500"/>
            <a:ext cx="24117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191" name="Google Shape;191;p23"/>
          <p:cNvSpPr txBox="1"/>
          <p:nvPr>
            <p:ph idx="1" type="subTitle"/>
          </p:nvPr>
        </p:nvSpPr>
        <p:spPr>
          <a:xfrm>
            <a:off x="1381725" y="2117050"/>
            <a:ext cx="2220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Conocimiento general</a:t>
            </a:r>
            <a:endParaRPr>
              <a:solidFill>
                <a:schemeClr val="dk2"/>
              </a:solidFill>
            </a:endParaRPr>
          </a:p>
        </p:txBody>
      </p:sp>
      <p:sp>
        <p:nvSpPr>
          <p:cNvPr id="192" name="Google Shape;192;p23"/>
          <p:cNvSpPr txBox="1"/>
          <p:nvPr>
            <p:ph idx="3" type="subTitle"/>
          </p:nvPr>
        </p:nvSpPr>
        <p:spPr>
          <a:xfrm>
            <a:off x="1381775" y="1512600"/>
            <a:ext cx="2523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Conceptos clave</a:t>
            </a:r>
            <a:endParaRPr/>
          </a:p>
        </p:txBody>
      </p:sp>
      <p:sp>
        <p:nvSpPr>
          <p:cNvPr id="193" name="Google Shape;193;p23"/>
          <p:cNvSpPr txBox="1"/>
          <p:nvPr>
            <p:ph idx="5" type="subTitle"/>
          </p:nvPr>
        </p:nvSpPr>
        <p:spPr>
          <a:xfrm>
            <a:off x="5700223" y="2193250"/>
            <a:ext cx="2043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Proceso general</a:t>
            </a:r>
            <a:endParaRPr>
              <a:solidFill>
                <a:schemeClr val="dk2"/>
              </a:solidFill>
            </a:endParaRPr>
          </a:p>
        </p:txBody>
      </p:sp>
      <p:sp>
        <p:nvSpPr>
          <p:cNvPr id="194" name="Google Shape;194;p23"/>
          <p:cNvSpPr txBox="1"/>
          <p:nvPr>
            <p:ph idx="6" type="subTitle"/>
          </p:nvPr>
        </p:nvSpPr>
        <p:spPr>
          <a:xfrm>
            <a:off x="5700249" y="1512600"/>
            <a:ext cx="2043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Conceptos avanzados</a:t>
            </a:r>
            <a:endParaRPr/>
          </a:p>
        </p:txBody>
      </p:sp>
      <p:sp>
        <p:nvSpPr>
          <p:cNvPr id="195" name="Google Shape;195;p23"/>
          <p:cNvSpPr txBox="1"/>
          <p:nvPr>
            <p:ph idx="8" type="subTitle"/>
          </p:nvPr>
        </p:nvSpPr>
        <p:spPr>
          <a:xfrm>
            <a:off x="1381750" y="3968075"/>
            <a:ext cx="2220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¿Qué es y para qué sirve?</a:t>
            </a:r>
            <a:endParaRPr>
              <a:solidFill>
                <a:schemeClr val="dk2"/>
              </a:solidFill>
            </a:endParaRPr>
          </a:p>
        </p:txBody>
      </p:sp>
      <p:sp>
        <p:nvSpPr>
          <p:cNvPr id="196" name="Google Shape;196;p23"/>
          <p:cNvSpPr txBox="1"/>
          <p:nvPr>
            <p:ph idx="9" type="subTitle"/>
          </p:nvPr>
        </p:nvSpPr>
        <p:spPr>
          <a:xfrm>
            <a:off x="1381750" y="3287300"/>
            <a:ext cx="2220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de predicción</a:t>
            </a:r>
            <a:endParaRPr/>
          </a:p>
        </p:txBody>
      </p:sp>
      <p:sp>
        <p:nvSpPr>
          <p:cNvPr id="197" name="Google Shape;197;p23"/>
          <p:cNvSpPr txBox="1"/>
          <p:nvPr>
            <p:ph idx="14" type="subTitle"/>
          </p:nvPr>
        </p:nvSpPr>
        <p:spPr>
          <a:xfrm>
            <a:off x="5700221" y="3968075"/>
            <a:ext cx="2043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¿Qué es y cómo se implementa?</a:t>
            </a:r>
            <a:endParaRPr>
              <a:solidFill>
                <a:schemeClr val="dk2"/>
              </a:solidFill>
            </a:endParaRPr>
          </a:p>
        </p:txBody>
      </p:sp>
      <p:sp>
        <p:nvSpPr>
          <p:cNvPr id="198" name="Google Shape;198;p23"/>
          <p:cNvSpPr txBox="1"/>
          <p:nvPr>
            <p:ph idx="15" type="subTitle"/>
          </p:nvPr>
        </p:nvSpPr>
        <p:spPr>
          <a:xfrm>
            <a:off x="5700221" y="3287300"/>
            <a:ext cx="2043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Regresión lineal</a:t>
            </a:r>
            <a:endParaRPr/>
          </a:p>
        </p:txBody>
      </p:sp>
      <p:grpSp>
        <p:nvGrpSpPr>
          <p:cNvPr id="199" name="Google Shape;199;p23"/>
          <p:cNvGrpSpPr/>
          <p:nvPr/>
        </p:nvGrpSpPr>
        <p:grpSpPr>
          <a:xfrm>
            <a:off x="7982563" y="1801625"/>
            <a:ext cx="838800" cy="838800"/>
            <a:chOff x="3142775" y="3658475"/>
            <a:chExt cx="838800" cy="838800"/>
          </a:xfrm>
        </p:grpSpPr>
        <p:sp>
          <p:nvSpPr>
            <p:cNvPr id="200" name="Google Shape;200;p23"/>
            <p:cNvSpPr/>
            <p:nvPr/>
          </p:nvSpPr>
          <p:spPr>
            <a:xfrm>
              <a:off x="3142775" y="3658475"/>
              <a:ext cx="838800" cy="838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23"/>
            <p:cNvGrpSpPr/>
            <p:nvPr/>
          </p:nvGrpSpPr>
          <p:grpSpPr>
            <a:xfrm>
              <a:off x="3361030" y="3876698"/>
              <a:ext cx="402277" cy="402354"/>
              <a:chOff x="5774124" y="4294550"/>
              <a:chExt cx="331611" cy="331674"/>
            </a:xfrm>
          </p:grpSpPr>
          <p:sp>
            <p:nvSpPr>
              <p:cNvPr id="202" name="Google Shape;202;p23"/>
              <p:cNvSpPr/>
              <p:nvPr/>
            </p:nvSpPr>
            <p:spPr>
              <a:xfrm>
                <a:off x="5774124" y="4419664"/>
                <a:ext cx="331611" cy="206560"/>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5778294" y="4294550"/>
                <a:ext cx="316461" cy="191442"/>
              </a:xfrm>
              <a:custGeom>
                <a:rect b="b" l="l" r="r" t="t"/>
                <a:pathLst>
                  <a:path extrusionOk="0" h="6015" w="9943">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4" name="Google Shape;204;p23"/>
          <p:cNvSpPr/>
          <p:nvPr/>
        </p:nvSpPr>
        <p:spPr>
          <a:xfrm>
            <a:off x="3732089" y="1690325"/>
            <a:ext cx="1061400" cy="1061400"/>
          </a:xfrm>
          <a:prstGeom prst="flowChar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3732101" y="3459950"/>
            <a:ext cx="1061400" cy="1061400"/>
          </a:xfrm>
          <a:prstGeom prst="flowChar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7837562" y="3459950"/>
            <a:ext cx="1061400" cy="1061400"/>
          </a:xfrm>
          <a:prstGeom prst="flowChar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23"/>
          <p:cNvGrpSpPr/>
          <p:nvPr/>
        </p:nvGrpSpPr>
        <p:grpSpPr>
          <a:xfrm>
            <a:off x="3843401" y="3571250"/>
            <a:ext cx="838800" cy="838800"/>
            <a:chOff x="5196076" y="3658475"/>
            <a:chExt cx="838800" cy="838800"/>
          </a:xfrm>
        </p:grpSpPr>
        <p:sp>
          <p:nvSpPr>
            <p:cNvPr id="208" name="Google Shape;208;p23"/>
            <p:cNvSpPr/>
            <p:nvPr/>
          </p:nvSpPr>
          <p:spPr>
            <a:xfrm>
              <a:off x="5196076" y="3658475"/>
              <a:ext cx="838800" cy="838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23"/>
            <p:cNvGrpSpPr/>
            <p:nvPr/>
          </p:nvGrpSpPr>
          <p:grpSpPr>
            <a:xfrm>
              <a:off x="5367909" y="3896041"/>
              <a:ext cx="495134" cy="363667"/>
              <a:chOff x="1289311" y="2926222"/>
              <a:chExt cx="408156" cy="299783"/>
            </a:xfrm>
          </p:grpSpPr>
          <p:sp>
            <p:nvSpPr>
              <p:cNvPr id="210" name="Google Shape;210;p23"/>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2" name="Google Shape;212;p23"/>
          <p:cNvGrpSpPr/>
          <p:nvPr/>
        </p:nvGrpSpPr>
        <p:grpSpPr>
          <a:xfrm>
            <a:off x="7948862" y="3571250"/>
            <a:ext cx="838800" cy="838800"/>
            <a:chOff x="7182062" y="3658475"/>
            <a:chExt cx="838800" cy="838800"/>
          </a:xfrm>
        </p:grpSpPr>
        <p:sp>
          <p:nvSpPr>
            <p:cNvPr id="213" name="Google Shape;213;p23"/>
            <p:cNvSpPr/>
            <p:nvPr/>
          </p:nvSpPr>
          <p:spPr>
            <a:xfrm>
              <a:off x="7182062" y="3658475"/>
              <a:ext cx="838800" cy="838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23"/>
            <p:cNvGrpSpPr/>
            <p:nvPr/>
          </p:nvGrpSpPr>
          <p:grpSpPr>
            <a:xfrm>
              <a:off x="7353896" y="3869381"/>
              <a:ext cx="495134" cy="416987"/>
              <a:chOff x="2171474" y="3369229"/>
              <a:chExt cx="408156" cy="343737"/>
            </a:xfrm>
          </p:grpSpPr>
          <p:sp>
            <p:nvSpPr>
              <p:cNvPr id="215" name="Google Shape;215;p23"/>
              <p:cNvSpPr/>
              <p:nvPr/>
            </p:nvSpPr>
            <p:spPr>
              <a:xfrm>
                <a:off x="2171474" y="3369229"/>
                <a:ext cx="408156" cy="343737"/>
              </a:xfrm>
              <a:custGeom>
                <a:rect b="b" l="l" r="r" t="t"/>
                <a:pathLst>
                  <a:path extrusionOk="0" h="10800" w="12824">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2292737" y="3477220"/>
                <a:ext cx="164898" cy="164866"/>
              </a:xfrm>
              <a:custGeom>
                <a:rect b="b" l="l" r="r" t="t"/>
                <a:pathLst>
                  <a:path extrusionOk="0" h="5180" w="5181">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2256358" y="3451503"/>
                <a:ext cx="188769" cy="177311"/>
              </a:xfrm>
              <a:custGeom>
                <a:rect b="b" l="l" r="r" t="t"/>
                <a:pathLst>
                  <a:path extrusionOk="0" h="5571" w="5931">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2305245" y="3491160"/>
                <a:ext cx="189151" cy="176706"/>
              </a:xfrm>
              <a:custGeom>
                <a:rect b="b" l="l" r="r" t="t"/>
                <a:pathLst>
                  <a:path extrusionOk="0" h="5552" w="5943">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 name="Google Shape;219;p23"/>
          <p:cNvGrpSpPr/>
          <p:nvPr/>
        </p:nvGrpSpPr>
        <p:grpSpPr>
          <a:xfrm>
            <a:off x="3843389" y="1801625"/>
            <a:ext cx="838800" cy="838800"/>
            <a:chOff x="1123076" y="3658475"/>
            <a:chExt cx="838800" cy="838800"/>
          </a:xfrm>
        </p:grpSpPr>
        <p:sp>
          <p:nvSpPr>
            <p:cNvPr id="220" name="Google Shape;220;p23"/>
            <p:cNvSpPr/>
            <p:nvPr/>
          </p:nvSpPr>
          <p:spPr>
            <a:xfrm>
              <a:off x="1123076" y="3658475"/>
              <a:ext cx="838800" cy="838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23"/>
            <p:cNvGrpSpPr/>
            <p:nvPr/>
          </p:nvGrpSpPr>
          <p:grpSpPr>
            <a:xfrm>
              <a:off x="1298479" y="3879825"/>
              <a:ext cx="487994" cy="396100"/>
              <a:chOff x="2165809" y="3811059"/>
              <a:chExt cx="422542" cy="342973"/>
            </a:xfrm>
          </p:grpSpPr>
          <p:sp>
            <p:nvSpPr>
              <p:cNvPr id="222" name="Google Shape;222;p23"/>
              <p:cNvSpPr/>
              <p:nvPr/>
            </p:nvSpPr>
            <p:spPr>
              <a:xfrm>
                <a:off x="2165809" y="3811059"/>
                <a:ext cx="422542" cy="342973"/>
              </a:xfrm>
              <a:custGeom>
                <a:rect b="b" l="l" r="r" t="t"/>
                <a:pathLst>
                  <a:path extrusionOk="0" h="10776" w="13276">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2193085" y="3877387"/>
                <a:ext cx="368753" cy="12158"/>
              </a:xfrm>
              <a:custGeom>
                <a:rect b="b" l="l" r="r" t="t"/>
                <a:pathLst>
                  <a:path extrusionOk="0" h="382" w="11586">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2212404" y="3930062"/>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2305245" y="3930062"/>
                <a:ext cx="51974" cy="12158"/>
              </a:xfrm>
              <a:custGeom>
                <a:rect b="b" l="l" r="r" t="t"/>
                <a:pathLst>
                  <a:path extrusionOk="0" h="382" w="1633">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2489813" y="3930062"/>
                <a:ext cx="52324" cy="12158"/>
              </a:xfrm>
              <a:custGeom>
                <a:rect b="b" l="l" r="r" t="t"/>
                <a:pathLst>
                  <a:path extrusionOk="0" h="382" w="1644">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2212404" y="3983118"/>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2397736" y="3983118"/>
                <a:ext cx="51942" cy="12158"/>
              </a:xfrm>
              <a:custGeom>
                <a:rect b="b" l="l" r="r" t="t"/>
                <a:pathLst>
                  <a:path extrusionOk="0" h="382" w="1632">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2212404" y="4036175"/>
                <a:ext cx="51942" cy="12158"/>
              </a:xfrm>
              <a:custGeom>
                <a:rect b="b" l="l" r="r" t="t"/>
                <a:pathLst>
                  <a:path extrusionOk="0" h="382" w="1632">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2305245" y="4036175"/>
                <a:ext cx="51974" cy="12158"/>
              </a:xfrm>
              <a:custGeom>
                <a:rect b="b" l="l" r="r" t="t"/>
                <a:pathLst>
                  <a:path extrusionOk="0" h="382" w="1633">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2489813" y="4036175"/>
                <a:ext cx="52324" cy="12158"/>
              </a:xfrm>
              <a:custGeom>
                <a:rect b="b" l="l" r="r" t="t"/>
                <a:pathLst>
                  <a:path extrusionOk="0" h="382" w="1644">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2305245" y="4088467"/>
                <a:ext cx="51974" cy="12540"/>
              </a:xfrm>
              <a:custGeom>
                <a:rect b="b" l="l" r="r" t="t"/>
                <a:pathLst>
                  <a:path extrusionOk="0" h="394" w="1633">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2397736" y="4088467"/>
                <a:ext cx="51942" cy="12540"/>
              </a:xfrm>
              <a:custGeom>
                <a:rect b="b" l="l" r="r" t="t"/>
                <a:pathLst>
                  <a:path extrusionOk="0" h="394" w="1632">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2489813" y="4088467"/>
                <a:ext cx="52324" cy="12540"/>
              </a:xfrm>
              <a:custGeom>
                <a:rect b="b" l="l" r="r" t="t"/>
                <a:pathLst>
                  <a:path extrusionOk="0" h="394" w="1644">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2304863" y="3969751"/>
                <a:ext cx="53088" cy="38766"/>
              </a:xfrm>
              <a:custGeom>
                <a:rect b="b" l="l" r="r" t="t"/>
                <a:pathLst>
                  <a:path extrusionOk="0" h="1218" w="1668">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2489813" y="3969751"/>
                <a:ext cx="53088" cy="38766"/>
              </a:xfrm>
              <a:custGeom>
                <a:rect b="b" l="l" r="r" t="t"/>
                <a:pathLst>
                  <a:path extrusionOk="0" h="1218" w="1668">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2396972" y="4022807"/>
                <a:ext cx="53088" cy="38766"/>
              </a:xfrm>
              <a:custGeom>
                <a:rect b="b" l="l" r="r" t="t"/>
                <a:pathLst>
                  <a:path extrusionOk="0" h="1218" w="1668">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2212404" y="4075386"/>
                <a:ext cx="53088" cy="38861"/>
              </a:xfrm>
              <a:custGeom>
                <a:rect b="b" l="l" r="r" t="t"/>
                <a:pathLst>
                  <a:path extrusionOk="0" h="1221" w="1668">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2396972" y="3916694"/>
                <a:ext cx="53088" cy="38798"/>
              </a:xfrm>
              <a:custGeom>
                <a:rect b="b" l="l" r="r" t="t"/>
                <a:pathLst>
                  <a:path extrusionOk="0" h="1219" w="1668">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40" name="Google Shape;240;p23"/>
          <p:cNvCxnSpPr/>
          <p:nvPr/>
        </p:nvCxnSpPr>
        <p:spPr>
          <a:xfrm>
            <a:off x="1380325" y="1669775"/>
            <a:ext cx="0" cy="1061400"/>
          </a:xfrm>
          <a:prstGeom prst="straightConnector1">
            <a:avLst/>
          </a:prstGeom>
          <a:noFill/>
          <a:ln cap="flat" cmpd="sng" w="9525">
            <a:solidFill>
              <a:schemeClr val="dk2"/>
            </a:solidFill>
            <a:prstDash val="dash"/>
            <a:round/>
            <a:headEnd len="med" w="med" type="none"/>
            <a:tailEnd len="med" w="med" type="none"/>
          </a:ln>
        </p:spPr>
      </p:cxnSp>
      <p:cxnSp>
        <p:nvCxnSpPr>
          <p:cNvPr id="241" name="Google Shape;241;p23"/>
          <p:cNvCxnSpPr/>
          <p:nvPr/>
        </p:nvCxnSpPr>
        <p:spPr>
          <a:xfrm>
            <a:off x="5699275" y="1669775"/>
            <a:ext cx="0" cy="1061400"/>
          </a:xfrm>
          <a:prstGeom prst="straightConnector1">
            <a:avLst/>
          </a:prstGeom>
          <a:noFill/>
          <a:ln cap="flat" cmpd="sng" w="9525">
            <a:solidFill>
              <a:schemeClr val="dk2"/>
            </a:solidFill>
            <a:prstDash val="dash"/>
            <a:round/>
            <a:headEnd len="med" w="med" type="none"/>
            <a:tailEnd len="med" w="med" type="none"/>
          </a:ln>
        </p:spPr>
      </p:cxnSp>
      <p:cxnSp>
        <p:nvCxnSpPr>
          <p:cNvPr id="242" name="Google Shape;242;p23"/>
          <p:cNvCxnSpPr/>
          <p:nvPr/>
        </p:nvCxnSpPr>
        <p:spPr>
          <a:xfrm>
            <a:off x="1381250" y="3444600"/>
            <a:ext cx="0" cy="1061400"/>
          </a:xfrm>
          <a:prstGeom prst="straightConnector1">
            <a:avLst/>
          </a:prstGeom>
          <a:noFill/>
          <a:ln cap="flat" cmpd="sng" w="9525">
            <a:solidFill>
              <a:schemeClr val="dk2"/>
            </a:solidFill>
            <a:prstDash val="dash"/>
            <a:round/>
            <a:headEnd len="med" w="med" type="none"/>
            <a:tailEnd len="med" w="med" type="none"/>
          </a:ln>
        </p:spPr>
      </p:cxnSp>
      <p:cxnSp>
        <p:nvCxnSpPr>
          <p:cNvPr id="243" name="Google Shape;243;p23"/>
          <p:cNvCxnSpPr/>
          <p:nvPr/>
        </p:nvCxnSpPr>
        <p:spPr>
          <a:xfrm>
            <a:off x="5700225" y="3444600"/>
            <a:ext cx="0" cy="10614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500" fill="hold"/>
                                        <p:tgtEl>
                                          <p:spTgt spid="204"/>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500"/>
                                        <p:tgtEl>
                                          <p:spTgt spid="219"/>
                                        </p:tgtEl>
                                        <p:attrNameLst>
                                          <p:attrName>ppt_w</p:attrName>
                                        </p:attrNameLst>
                                      </p:cBhvr>
                                      <p:tavLst>
                                        <p:tav fmla="" tm="0">
                                          <p:val>
                                            <p:strVal val="0"/>
                                          </p:val>
                                        </p:tav>
                                        <p:tav fmla="" tm="100000">
                                          <p:val>
                                            <p:strVal val="#ppt_w"/>
                                          </p:val>
                                        </p:tav>
                                      </p:tavLst>
                                    </p:anim>
                                    <p:anim calcmode="lin" valueType="num">
                                      <p:cBhvr additive="base">
                                        <p:cTn dur="500"/>
                                        <p:tgtEl>
                                          <p:spTgt spid="21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mph" presetID="8" presetSubtype="0">
                                  <p:stCondLst>
                                    <p:cond delay="0"/>
                                  </p:stCondLst>
                                  <p:childTnLst>
                                    <p:animRot by="-21600000">
                                      <p:cBhvr>
                                        <p:cTn dur="500" fill="hold"/>
                                        <p:tgtEl>
                                          <p:spTgt spid="189"/>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500"/>
                                        <p:tgtEl>
                                          <p:spTgt spid="199"/>
                                        </p:tgtEl>
                                        <p:attrNameLst>
                                          <p:attrName>ppt_w</p:attrName>
                                        </p:attrNameLst>
                                      </p:cBhvr>
                                      <p:tavLst>
                                        <p:tav fmla="" tm="0">
                                          <p:val>
                                            <p:strVal val="0"/>
                                          </p:val>
                                        </p:tav>
                                        <p:tav fmla="" tm="100000">
                                          <p:val>
                                            <p:strVal val="#ppt_w"/>
                                          </p:val>
                                        </p:tav>
                                      </p:tavLst>
                                    </p:anim>
                                    <p:anim calcmode="lin" valueType="num">
                                      <p:cBhvr additive="base">
                                        <p:cTn dur="500"/>
                                        <p:tgtEl>
                                          <p:spTgt spid="19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mph" presetID="8" presetSubtype="0">
                                  <p:stCondLst>
                                    <p:cond delay="0"/>
                                  </p:stCondLst>
                                  <p:childTnLst>
                                    <p:animRot by="-21600000">
                                      <p:cBhvr>
                                        <p:cTn dur="500" fill="hold"/>
                                        <p:tgtEl>
                                          <p:spTgt spid="205"/>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500"/>
                                        <p:tgtEl>
                                          <p:spTgt spid="207"/>
                                        </p:tgtEl>
                                        <p:attrNameLst>
                                          <p:attrName>ppt_w</p:attrName>
                                        </p:attrNameLst>
                                      </p:cBhvr>
                                      <p:tavLst>
                                        <p:tav fmla="" tm="0">
                                          <p:val>
                                            <p:strVal val="0"/>
                                          </p:val>
                                        </p:tav>
                                        <p:tav fmla="" tm="100000">
                                          <p:val>
                                            <p:strVal val="#ppt_w"/>
                                          </p:val>
                                        </p:tav>
                                      </p:tavLst>
                                    </p:anim>
                                    <p:anim calcmode="lin" valueType="num">
                                      <p:cBhvr additive="base">
                                        <p:cTn dur="500"/>
                                        <p:tgtEl>
                                          <p:spTgt spid="207"/>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mph" presetID="8" presetSubtype="0">
                                  <p:stCondLst>
                                    <p:cond delay="0"/>
                                  </p:stCondLst>
                                  <p:childTnLst>
                                    <p:animRot by="-21600000">
                                      <p:cBhvr>
                                        <p:cTn dur="500" fill="hold"/>
                                        <p:tgtEl>
                                          <p:spTgt spid="206"/>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500"/>
                                        <p:tgtEl>
                                          <p:spTgt spid="212"/>
                                        </p:tgtEl>
                                        <p:attrNameLst>
                                          <p:attrName>ppt_w</p:attrName>
                                        </p:attrNameLst>
                                      </p:cBhvr>
                                      <p:tavLst>
                                        <p:tav fmla="" tm="0">
                                          <p:val>
                                            <p:strVal val="0"/>
                                          </p:val>
                                        </p:tav>
                                        <p:tav fmla="" tm="100000">
                                          <p:val>
                                            <p:strVal val="#ppt_w"/>
                                          </p:val>
                                        </p:tav>
                                      </p:tavLst>
                                    </p:anim>
                                    <p:anim calcmode="lin" valueType="num">
                                      <p:cBhvr additive="base">
                                        <p:cTn dur="500"/>
                                        <p:tgtEl>
                                          <p:spTgt spid="21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0"/>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Regresión Lineal</a:t>
            </a:r>
            <a:endParaRPr sz="3100"/>
          </a:p>
        </p:txBody>
      </p:sp>
      <p:sp>
        <p:nvSpPr>
          <p:cNvPr id="417" name="Google Shape;417;p50"/>
          <p:cNvSpPr txBox="1"/>
          <p:nvPr>
            <p:ph idx="1" type="subTitle"/>
          </p:nvPr>
        </p:nvSpPr>
        <p:spPr>
          <a:xfrm>
            <a:off x="377000" y="1274738"/>
            <a:ext cx="4524000" cy="30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 regresión lineal es un </a:t>
            </a:r>
            <a:r>
              <a:rPr b="1" lang="en"/>
              <a:t>modelo matemático que describe la relación entre varias variables.</a:t>
            </a:r>
            <a:r>
              <a:rPr lang="en"/>
              <a:t> Los modelos de regresión lineal son un procedimiento estadístico que ayuda a predecir el futuro. Se utiliza en los campos científicos y en los negocios, y en las últimas décadas se ha utilizado en el aprendizaje automático.</a:t>
            </a:r>
            <a:endParaRPr b="1"/>
          </a:p>
        </p:txBody>
      </p:sp>
      <p:pic>
        <p:nvPicPr>
          <p:cNvPr id="418" name="Google Shape;418;p50"/>
          <p:cNvPicPr preferRelativeResize="0"/>
          <p:nvPr/>
        </p:nvPicPr>
        <p:blipFill>
          <a:blip r:embed="rId3">
            <a:alphaModFix/>
          </a:blip>
          <a:stretch>
            <a:fillRect/>
          </a:stretch>
        </p:blipFill>
        <p:spPr>
          <a:xfrm>
            <a:off x="5053400" y="1171975"/>
            <a:ext cx="3938200" cy="25998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4"/>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¿Qué es aprendizaje máquina?</a:t>
            </a:r>
            <a:endParaRPr sz="3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5"/>
          <p:cNvSpPr txBox="1"/>
          <p:nvPr>
            <p:ph idx="1" type="subTitle"/>
          </p:nvPr>
        </p:nvSpPr>
        <p:spPr>
          <a:xfrm>
            <a:off x="713225" y="1366450"/>
            <a:ext cx="3723000" cy="30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Machine Learning es una disciplina del campo de la Inteligencia Artificial que, a través de algoritmos, dota a los ordenadores de la </a:t>
            </a:r>
            <a:r>
              <a:rPr b="1" lang="en"/>
              <a:t>capacidad de identificar patrones en datos masivos y elaborar predicciones</a:t>
            </a:r>
            <a:r>
              <a:rPr lang="en"/>
              <a:t> (análisis predictivo). Este aprendizaje permite a los computadores realizar tareas específicas de forma autónoma, es decir, </a:t>
            </a:r>
            <a:r>
              <a:rPr b="1" lang="en"/>
              <a:t>sin necesidad de ser programados.</a:t>
            </a:r>
            <a:endParaRPr b="1"/>
          </a:p>
        </p:txBody>
      </p:sp>
      <p:pic>
        <p:nvPicPr>
          <p:cNvPr id="254" name="Google Shape;254;p25"/>
          <p:cNvPicPr preferRelativeResize="0"/>
          <p:nvPr/>
        </p:nvPicPr>
        <p:blipFill>
          <a:blip r:embed="rId3">
            <a:alphaModFix/>
          </a:blip>
          <a:stretch>
            <a:fillRect/>
          </a:stretch>
        </p:blipFill>
        <p:spPr>
          <a:xfrm>
            <a:off x="4609650" y="1902850"/>
            <a:ext cx="4403100" cy="1975500"/>
          </a:xfrm>
          <a:prstGeom prst="roundRect">
            <a:avLst>
              <a:gd fmla="val 9642" name="adj"/>
            </a:avLst>
          </a:prstGeom>
          <a:noFill/>
          <a:ln>
            <a:noFill/>
          </a:ln>
        </p:spPr>
      </p:pic>
      <p:sp>
        <p:nvSpPr>
          <p:cNvPr id="255" name="Google Shape;255;p25"/>
          <p:cNvSpPr txBox="1"/>
          <p:nvPr/>
        </p:nvSpPr>
        <p:spPr>
          <a:xfrm>
            <a:off x="4896300" y="4505825"/>
            <a:ext cx="42477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808080"/>
                </a:solidFill>
                <a:latin typeface="Roboto"/>
                <a:ea typeface="Roboto"/>
                <a:cs typeface="Roboto"/>
                <a:sym typeface="Roboto"/>
              </a:rPr>
              <a:t>Fuente: </a:t>
            </a:r>
            <a:r>
              <a:rPr lang="en" sz="800" u="sng">
                <a:solidFill>
                  <a:srgbClr val="808080"/>
                </a:solidFill>
                <a:latin typeface="Roboto"/>
                <a:ea typeface="Roboto"/>
                <a:cs typeface="Roboto"/>
                <a:sym typeface="Roboto"/>
                <a:hlinkClick r:id="rId4">
                  <a:extLst>
                    <a:ext uri="{A12FA001-AC4F-418D-AE19-62706E023703}">
                      <ahyp:hlinkClr val="tx"/>
                    </a:ext>
                  </a:extLst>
                </a:hlinkClick>
              </a:rPr>
              <a:t>https://www.iberdrola.com/innovacion/machine-learning-aprendizaje-automatico</a:t>
            </a:r>
            <a:r>
              <a:rPr lang="en" sz="800">
                <a:solidFill>
                  <a:srgbClr val="808080"/>
                </a:solidFill>
                <a:latin typeface="Roboto"/>
                <a:ea typeface="Roboto"/>
                <a:cs typeface="Roboto"/>
                <a:sym typeface="Roboto"/>
              </a:rPr>
              <a:t> </a:t>
            </a:r>
            <a:endParaRPr sz="800">
              <a:solidFill>
                <a:srgbClr val="808080"/>
              </a:solidFill>
              <a:latin typeface="Roboto"/>
              <a:ea typeface="Roboto"/>
              <a:cs typeface="Roboto"/>
              <a:sym typeface="Roboto"/>
            </a:endParaRPr>
          </a:p>
        </p:txBody>
      </p:sp>
      <p:sp>
        <p:nvSpPr>
          <p:cNvPr id="256" name="Google Shape;256;p25"/>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¿Qué es aprendizaje máquina?</a:t>
            </a:r>
            <a:endParaRPr sz="3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txBox="1"/>
          <p:nvPr>
            <p:ph idx="1" type="subTitle"/>
          </p:nvPr>
        </p:nvSpPr>
        <p:spPr>
          <a:xfrm>
            <a:off x="358400" y="1366450"/>
            <a:ext cx="8488800" cy="304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Programación tradicional:</a:t>
            </a:r>
            <a:r>
              <a:rPr lang="en"/>
              <a:t> En la programación convencional, los desarrolladores escriben un conjunto de instrucciones explícitas que indican cómo la computadora debe realizar una tarea. No se basa en datos ni en la capacidad de la máquina para aprender de ellos.</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t>Automatización simple:</a:t>
            </a:r>
            <a:r>
              <a:rPr lang="en"/>
              <a:t> La automatización implica la ejecución automática de tareas específicas según reglas predefinidas. Sin embargo, no implica un proceso de aprendizaje continuo y adaptativo basado en datos.</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t>Análisis estadístico tradicional:</a:t>
            </a:r>
            <a:r>
              <a:rPr lang="en"/>
              <a:t> Aunque el análisis estadístico implica trabajar con datos para obtener información y conclusiones, no necesariamente implica la construcción de modelos que puedan generalizar y aprender de los datos para hacer predicciones futuras.</a:t>
            </a:r>
            <a:endParaRPr/>
          </a:p>
        </p:txBody>
      </p:sp>
      <p:sp>
        <p:nvSpPr>
          <p:cNvPr id="262" name="Google Shape;262;p26"/>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¿Qué </a:t>
            </a:r>
            <a:r>
              <a:rPr lang="en" sz="3100">
                <a:solidFill>
                  <a:schemeClr val="accent5"/>
                </a:solidFill>
              </a:rPr>
              <a:t>NO</a:t>
            </a:r>
            <a:r>
              <a:rPr lang="en" sz="3100"/>
              <a:t> es aprendizaje máquina?</a:t>
            </a:r>
            <a:endParaRPr sz="3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idx="1" type="subTitle"/>
          </p:nvPr>
        </p:nvSpPr>
        <p:spPr>
          <a:xfrm>
            <a:off x="358400" y="1366450"/>
            <a:ext cx="8488800" cy="30483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None/>
            </a:pPr>
            <a:r>
              <a:rPr b="1" lang="en">
                <a:solidFill>
                  <a:srgbClr val="545E66"/>
                </a:solidFill>
              </a:rPr>
              <a:t>Optimización heurística:</a:t>
            </a:r>
            <a:r>
              <a:rPr lang="en">
                <a:solidFill>
                  <a:srgbClr val="545E66"/>
                </a:solidFill>
              </a:rPr>
              <a:t> La optimización heurística implica el uso de algoritmos para encontrar soluciones aceptables para problemas complejos, pero no necesariamente implica un proceso de aprendizaje a partir de datos.</a:t>
            </a:r>
            <a:endParaRPr>
              <a:solidFill>
                <a:srgbClr val="545E66"/>
              </a:solidFill>
            </a:endParaRPr>
          </a:p>
          <a:p>
            <a:pPr indent="0" lvl="0" marL="0" rtl="0" algn="just">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just">
              <a:lnSpc>
                <a:spcPct val="120000"/>
              </a:lnSpc>
              <a:spcBef>
                <a:spcPts val="0"/>
              </a:spcBef>
              <a:spcAft>
                <a:spcPts val="0"/>
              </a:spcAft>
              <a:buNone/>
            </a:pPr>
            <a:r>
              <a:rPr b="1" lang="en">
                <a:solidFill>
                  <a:srgbClr val="545E66"/>
                </a:solidFill>
              </a:rPr>
              <a:t>Reglas de negocio estáticas:</a:t>
            </a:r>
            <a:r>
              <a:rPr lang="en">
                <a:solidFill>
                  <a:srgbClr val="545E66"/>
                </a:solidFill>
              </a:rPr>
              <a:t> En algunos sistemas, las decisiones se toman según reglas de negocio establecidas y estáticas. Estas reglas no se actualizan ni adaptan en función de la información adquirida de nuevos datos.</a:t>
            </a:r>
            <a:endParaRPr>
              <a:solidFill>
                <a:srgbClr val="545E66"/>
              </a:solidFill>
            </a:endParaRPr>
          </a:p>
          <a:p>
            <a:pPr indent="0" lvl="0" marL="0" rtl="0" algn="just">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just">
              <a:lnSpc>
                <a:spcPct val="120000"/>
              </a:lnSpc>
              <a:spcBef>
                <a:spcPts val="0"/>
              </a:spcBef>
              <a:spcAft>
                <a:spcPts val="0"/>
              </a:spcAft>
              <a:buNone/>
            </a:pPr>
            <a:r>
              <a:rPr b="1" lang="en">
                <a:solidFill>
                  <a:srgbClr val="545E66"/>
                </a:solidFill>
              </a:rPr>
              <a:t>Inteligencia artificial (IA) en general:</a:t>
            </a:r>
            <a:r>
              <a:rPr lang="en">
                <a:solidFill>
                  <a:srgbClr val="545E66"/>
                </a:solidFill>
              </a:rPr>
              <a:t> La inteligencia artificial es un campo amplio que incluye el aprendizaje automático, pero también abarca otras áreas como la visión por computadora, el procesamiento del lenguaje natural, la robótica y más. No todo en inteligencia artificial es específicamente aprendizaje automático.</a:t>
            </a:r>
            <a:endParaRPr>
              <a:solidFill>
                <a:srgbClr val="545E66"/>
              </a:solidFill>
            </a:endParaRPr>
          </a:p>
          <a:p>
            <a:pPr indent="0" lvl="0" marL="0" rtl="0" algn="just">
              <a:spcBef>
                <a:spcPts val="0"/>
              </a:spcBef>
              <a:spcAft>
                <a:spcPts val="0"/>
              </a:spcAft>
              <a:buNone/>
            </a:pPr>
            <a:r>
              <a:t/>
            </a:r>
            <a:endParaRPr b="1"/>
          </a:p>
        </p:txBody>
      </p:sp>
      <p:sp>
        <p:nvSpPr>
          <p:cNvPr id="268" name="Google Shape;268;p27"/>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¿Qué </a:t>
            </a:r>
            <a:r>
              <a:rPr lang="en" sz="3100">
                <a:solidFill>
                  <a:schemeClr val="accent5"/>
                </a:solidFill>
              </a:rPr>
              <a:t>NO</a:t>
            </a:r>
            <a:r>
              <a:rPr lang="en" sz="3100"/>
              <a:t> es aprendizaje máquina?</a:t>
            </a:r>
            <a:endParaRPr sz="3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8"/>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¿Qué </a:t>
            </a:r>
            <a:r>
              <a:rPr lang="en" sz="3100">
                <a:solidFill>
                  <a:schemeClr val="accent5"/>
                </a:solidFill>
              </a:rPr>
              <a:t>NO</a:t>
            </a:r>
            <a:r>
              <a:rPr lang="en" sz="3100"/>
              <a:t> es aprendizaje máquina?</a:t>
            </a:r>
            <a:endParaRPr sz="3100"/>
          </a:p>
        </p:txBody>
      </p:sp>
      <p:pic>
        <p:nvPicPr>
          <p:cNvPr id="274" name="Google Shape;274;p28"/>
          <p:cNvPicPr preferRelativeResize="0"/>
          <p:nvPr/>
        </p:nvPicPr>
        <p:blipFill>
          <a:blip r:embed="rId3">
            <a:alphaModFix/>
          </a:blip>
          <a:stretch>
            <a:fillRect/>
          </a:stretch>
        </p:blipFill>
        <p:spPr>
          <a:xfrm>
            <a:off x="2751462" y="951900"/>
            <a:ext cx="3619431" cy="38191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29"/>
          <p:cNvPicPr preferRelativeResize="0"/>
          <p:nvPr/>
        </p:nvPicPr>
        <p:blipFill>
          <a:blip r:embed="rId3">
            <a:alphaModFix/>
          </a:blip>
          <a:stretch>
            <a:fillRect/>
          </a:stretch>
        </p:blipFill>
        <p:spPr>
          <a:xfrm>
            <a:off x="2276250" y="1154450"/>
            <a:ext cx="4591500" cy="3443700"/>
          </a:xfrm>
          <a:prstGeom prst="roundRect">
            <a:avLst>
              <a:gd fmla="val 16667" name="adj"/>
            </a:avLst>
          </a:prstGeom>
          <a:noFill/>
          <a:ln>
            <a:noFill/>
          </a:ln>
        </p:spPr>
      </p:pic>
      <p:sp>
        <p:nvSpPr>
          <p:cNvPr id="280" name="Google Shape;280;p29"/>
          <p:cNvSpPr txBox="1"/>
          <p:nvPr>
            <p:ph type="title"/>
          </p:nvPr>
        </p:nvSpPr>
        <p:spPr>
          <a:xfrm>
            <a:off x="713225" y="260575"/>
            <a:ext cx="76959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Proceso de aprendizaje máquina</a:t>
            </a:r>
            <a:endParaRPr sz="3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tual office meeting by Slidesgo">
  <a:themeElements>
    <a:clrScheme name="Simple Light">
      <a:dk1>
        <a:srgbClr val="313445"/>
      </a:dk1>
      <a:lt1>
        <a:srgbClr val="FFFFFF"/>
      </a:lt1>
      <a:dk2>
        <a:srgbClr val="545E66"/>
      </a:dk2>
      <a:lt2>
        <a:srgbClr val="F0F3F4"/>
      </a:lt2>
      <a:accent1>
        <a:srgbClr val="623A6C"/>
      </a:accent1>
      <a:accent2>
        <a:srgbClr val="545E66"/>
      </a:accent2>
      <a:accent3>
        <a:srgbClr val="879EAF"/>
      </a:accent3>
      <a:accent4>
        <a:srgbClr val="E79C82"/>
      </a:accent4>
      <a:accent5>
        <a:srgbClr val="E06F85"/>
      </a:accent5>
      <a:accent6>
        <a:srgbClr val="B04C7A"/>
      </a:accent6>
      <a:hlink>
        <a:srgbClr val="545E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